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6"/>
  </p:handoutMasterIdLst>
  <p:sldIdLst>
    <p:sldId id="275" r:id="rId2"/>
    <p:sldId id="257" r:id="rId3"/>
    <p:sldId id="258" r:id="rId4"/>
    <p:sldId id="274" r:id="rId5"/>
    <p:sldId id="276" r:id="rId6"/>
    <p:sldId id="259" r:id="rId7"/>
    <p:sldId id="260" r:id="rId8"/>
    <p:sldId id="265" r:id="rId9"/>
    <p:sldId id="282" r:id="rId10"/>
    <p:sldId id="262" r:id="rId11"/>
    <p:sldId id="263" r:id="rId12"/>
    <p:sldId id="264" r:id="rId13"/>
    <p:sldId id="270" r:id="rId14"/>
    <p:sldId id="261" r:id="rId15"/>
    <p:sldId id="271" r:id="rId16"/>
    <p:sldId id="283" r:id="rId17"/>
    <p:sldId id="284" r:id="rId18"/>
    <p:sldId id="285" r:id="rId19"/>
    <p:sldId id="272" r:id="rId20"/>
    <p:sldId id="273" r:id="rId21"/>
    <p:sldId id="279" r:id="rId22"/>
    <p:sldId id="286" r:id="rId23"/>
    <p:sldId id="288" r:id="rId24"/>
    <p:sldId id="281" r:id="rId25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3567992A-0BFD-463A-BCE0-E893B6AB447A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BFCA97AD-3A4D-48B9-A904-9E643EB6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3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pnG3pRUglo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back!</a:t>
            </a:r>
            <a:br>
              <a:rPr lang="en-US" dirty="0" smtClean="0"/>
            </a:br>
            <a:r>
              <a:rPr lang="en-US" dirty="0" smtClean="0"/>
              <a:t>Phones 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work being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A teacher applies a force to a wall and becomes exhausted.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3463" y="5377818"/>
            <a:ext cx="5245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is NOT being done…the wall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s not being displaced.</a:t>
            </a:r>
            <a:endParaRPr lang="en-US" sz="2400" dirty="0"/>
          </a:p>
        </p:txBody>
      </p:sp>
      <p:pic>
        <p:nvPicPr>
          <p:cNvPr id="2050" name="Picture 2" descr="http://image.shutterstock.com/z/stock-vector-a-vector-illustration-of-cartoon-man-pushing-a-brick-wall-127510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49" y="2268398"/>
            <a:ext cx="2811260" cy="28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work being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A book falls off a table and free falls to the ground.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0511" y="5249917"/>
            <a:ext cx="4140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Yes, work is being done. The book is</a:t>
            </a:r>
          </a:p>
          <a:p>
            <a:r>
              <a:rPr lang="en-US" dirty="0" smtClean="0"/>
              <a:t>being displaced by a force (the force due to gravity).</a:t>
            </a:r>
            <a:endParaRPr lang="en-US" dirty="0"/>
          </a:p>
        </p:txBody>
      </p:sp>
      <p:pic>
        <p:nvPicPr>
          <p:cNvPr id="3074" name="Picture 2" descr="https://athousandsimpletests.files.wordpress.com/2014/10/book-fa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03" y="3786877"/>
            <a:ext cx="438912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work being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A rocket accelerates through space.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0055" y="5596759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Yes, work is being done.</a:t>
            </a:r>
            <a:endParaRPr lang="en-US" dirty="0"/>
          </a:p>
        </p:txBody>
      </p:sp>
      <p:pic>
        <p:nvPicPr>
          <p:cNvPr id="4098" name="Picture 2" descr="http://i.space.com/images/i/000/018/364/i02/sls-rocket-art.jpg?1375391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61" y="3491094"/>
            <a:ext cx="3966482" cy="26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work being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9" y="2277857"/>
            <a:ext cx="354145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Jimmy picks up a heavy box.</a:t>
            </a:r>
            <a:r>
              <a:rPr lang="en-US" sz="36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4588" y="5228320"/>
            <a:ext cx="3807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Yes, work is being done. The force and displacement are parallel</a:t>
            </a:r>
            <a:endParaRPr lang="en-US" dirty="0"/>
          </a:p>
        </p:txBody>
      </p:sp>
      <p:pic>
        <p:nvPicPr>
          <p:cNvPr id="1028" name="Picture 4" descr="Image result for picking up something hea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30" y="3880646"/>
            <a:ext cx="3810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17841" y="3280481"/>
            <a:ext cx="380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 The force used to pick up an object is equal to its weight: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=mg **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3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09012" y="3064201"/>
                <a:ext cx="4126494" cy="34163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09012" y="3064201"/>
                <a:ext cx="4126494" cy="341630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4055" y="2603500"/>
            <a:ext cx="5675585" cy="34163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 = work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 = force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 = displacement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5363" y="4080817"/>
            <a:ext cx="5134055" cy="461665"/>
          </a:xfrm>
          <a:prstGeom prst="rect">
            <a:avLst/>
          </a:prstGeom>
          <a:ln w="41275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Units: Newton x meter = </a:t>
            </a:r>
            <a:r>
              <a:rPr lang="en-US" sz="2400" b="1" dirty="0">
                <a:solidFill>
                  <a:srgbClr val="FF0000"/>
                </a:solidFill>
              </a:rPr>
              <a:t>Joule (J)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8489" y="5053875"/>
            <a:ext cx="380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force used to pick up an object is equal to its weight: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n-US" sz="24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=mg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/>
              <a:t>**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83" y="4505610"/>
            <a:ext cx="7441324" cy="22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51076" y="2515214"/>
                <a:ext cx="5378116" cy="34000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Jimmy picks up a box with a mass of 12 kg. If he lifts the box to a height of 0.7 m, how much work has he done lifting?</a:t>
                </a:r>
              </a:p>
              <a:p>
                <a:r>
                  <a:rPr lang="en-US" dirty="0" smtClean="0"/>
                  <a:t>1. First find the force needed to pick up the box: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 F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w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mg = 12</a:t>
                </a:r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9.8 = 117.6 N</a:t>
                </a:r>
              </a:p>
              <a:p>
                <a:r>
                  <a:rPr lang="en-US" dirty="0" smtClean="0"/>
                  <a:t>2. Find the work done: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FF0000"/>
                        </a:solidFill>
                      </a:rPr>
                      <m:t>w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= 117.6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0.7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= 82.32 J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51076" y="2515214"/>
                <a:ext cx="5378116" cy="3400008"/>
              </a:xfrm>
              <a:blipFill>
                <a:blip r:embed="rId2"/>
                <a:stretch>
                  <a:fillRect l="-227" t="-1975"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Image result for picking up something heav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19" y="3150362"/>
            <a:ext cx="3657600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5 kg backpack is lifted 2.0m. How much work is done?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58" y="3590925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wagon is pulled a distance of 75 meters across the grass. The wagon is pulled with a constant force of 25 N. How much work is done?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392" y="43116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student exerts a force of 4 N to move her desk forward 0.75 m. How much work is done?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43" y="39994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rock climber wears a 7.5 kg backpack while scaling a cliff. After 30.0 min, the climber is 8.2 m above the starting point. </a:t>
            </a:r>
          </a:p>
          <a:p>
            <a:r>
              <a:rPr lang="en-US" dirty="0" smtClean="0"/>
              <a:t>How much work does the climber do on the backpack?</a:t>
            </a:r>
          </a:p>
          <a:p>
            <a:r>
              <a:rPr lang="en-US" dirty="0" smtClean="0"/>
              <a:t>If the climber weighs 645N, how much work is done to lift the climber and the backpack?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68348" y="2993319"/>
            <a:ext cx="2698898" cy="26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people doing work?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303650"/>
            <a:ext cx="4824413" cy="319617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396520"/>
            <a:ext cx="4824412" cy="3010433"/>
          </a:xfrm>
        </p:spPr>
      </p:pic>
    </p:spTree>
    <p:extLst>
      <p:ext uri="{BB962C8B-B14F-4D97-AF65-F5344CB8AC3E}">
        <p14:creationId xmlns:p14="http://schemas.microsoft.com/office/powerpoint/2010/main" val="25640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Together two students exert a force of 825N in pushing a car a distance of 35m. How much work do the students do on the car?</a:t>
            </a:r>
          </a:p>
          <a:p>
            <a:r>
              <a:rPr lang="en-US" dirty="0" smtClean="0"/>
              <a:t>If their force is doubled, how much work must the do on the car to push it the same distance?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3068" y="26035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Starter </a:t>
            </a:r>
            <a:r>
              <a:rPr lang="en-US" sz="2400" dirty="0" smtClean="0"/>
              <a:t>1/8/19 pg. 43-44</a:t>
            </a:r>
            <a:br>
              <a:rPr lang="en-US" sz="2400" dirty="0" smtClean="0"/>
            </a:br>
            <a:r>
              <a:rPr lang="en-US" sz="2400" dirty="0"/>
              <a:t>O</a:t>
            </a:r>
            <a:r>
              <a:rPr lang="en-US" sz="2400" dirty="0" smtClean="0"/>
              <a:t>bjective: I </a:t>
            </a:r>
            <a:r>
              <a:rPr lang="en-US" sz="2400" dirty="0"/>
              <a:t>will demonstrate how mass affects the amount of work in a </a:t>
            </a:r>
            <a:r>
              <a:rPr lang="en-US" sz="2400" dirty="0" smtClean="0"/>
              <a:t>system </a:t>
            </a:r>
            <a:r>
              <a:rPr lang="en-US" sz="2400" dirty="0"/>
              <a:t>by completing a work lab.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 what units is work measured</a:t>
            </a:r>
            <a:r>
              <a:rPr lang="en-US" dirty="0" smtClean="0"/>
              <a:t>?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What is the </a:t>
            </a:r>
            <a:r>
              <a:rPr lang="en-US" dirty="0"/>
              <a:t>minimum amount of work done by a hydraulic lift to raise a </a:t>
            </a:r>
            <a:r>
              <a:rPr lang="en-US" dirty="0" smtClean="0"/>
              <a:t>15kg </a:t>
            </a:r>
            <a:r>
              <a:rPr lang="en-US" dirty="0"/>
              <a:t>aluminum block 2.0 m vertically</a:t>
            </a:r>
            <a:r>
              <a:rPr lang="en-US" dirty="0" smtClean="0"/>
              <a:t>?</a:t>
            </a:r>
          </a:p>
          <a:p>
            <a:pPr lvl="0"/>
            <a:endParaRPr lang="en-US" dirty="0"/>
          </a:p>
          <a:p>
            <a:r>
              <a:rPr lang="en-US" dirty="0" smtClean="0"/>
              <a:t>What is </a:t>
            </a:r>
            <a:r>
              <a:rPr lang="en-US" dirty="0"/>
              <a:t>the best evidence that work has been done on or by an object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energy of the object has 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F45E-9AC2-6344-99F3-A87EBB99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Work </a:t>
            </a:r>
            <a:r>
              <a:rPr lang="en-US" sz="2400" dirty="0" smtClean="0"/>
              <a:t>Mini LAB</a:t>
            </a:r>
            <a:br>
              <a:rPr lang="en-US" sz="2400" dirty="0" smtClean="0"/>
            </a:br>
            <a:r>
              <a:rPr lang="en-US" sz="2400" dirty="0" smtClean="0"/>
              <a:t>Objective</a:t>
            </a:r>
            <a:r>
              <a:rPr lang="en-US" sz="2400" dirty="0"/>
              <a:t>: I will demonstrate how mass affects the amount of work in a system by completing a work lab.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6BC0-C28E-E448-98FF-E9B9F399A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into groups of no more than </a:t>
            </a:r>
            <a:r>
              <a:rPr lang="en-US" dirty="0" smtClean="0"/>
              <a:t>2. </a:t>
            </a:r>
            <a:r>
              <a:rPr lang="en-US" dirty="0"/>
              <a:t>We will now complete a lab.</a:t>
            </a:r>
          </a:p>
          <a:p>
            <a:r>
              <a:rPr lang="en-US" dirty="0"/>
              <a:t>Before heading out, copy the following masses into your data chart:</a:t>
            </a:r>
          </a:p>
          <a:p>
            <a:pPr lvl="1"/>
            <a:r>
              <a:rPr lang="en-US" dirty="0"/>
              <a:t>Textbook:</a:t>
            </a:r>
          </a:p>
          <a:p>
            <a:pPr lvl="1"/>
            <a:r>
              <a:rPr lang="en-US" dirty="0"/>
              <a:t>Ball:</a:t>
            </a:r>
          </a:p>
          <a:p>
            <a:pPr lvl="1"/>
            <a:r>
              <a:rPr lang="en-US" dirty="0"/>
              <a:t>Glue Stick:</a:t>
            </a:r>
          </a:p>
          <a:p>
            <a:pPr lvl="1"/>
            <a:r>
              <a:rPr lang="en-US" dirty="0" smtClean="0"/>
              <a:t>Bean Bag:</a:t>
            </a:r>
            <a:endParaRPr lang="en-US" dirty="0"/>
          </a:p>
          <a:p>
            <a:pPr lvl="1"/>
            <a:r>
              <a:rPr lang="en-US" dirty="0"/>
              <a:t>Mass: this one is written on the mass itself…</a:t>
            </a:r>
          </a:p>
          <a:p>
            <a:r>
              <a:rPr lang="en-US" dirty="0"/>
              <a:t>Each group will need ONE phone in order to time the lab.</a:t>
            </a:r>
          </a:p>
        </p:txBody>
      </p:sp>
    </p:spTree>
    <p:extLst>
      <p:ext uri="{BB962C8B-B14F-4D97-AF65-F5344CB8AC3E}">
        <p14:creationId xmlns:p14="http://schemas.microsoft.com/office/powerpoint/2010/main" val="18830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50BB-A21A-8E49-8576-483AD025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A8027-8CE0-2745-8D3E-F4A6CF84A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661" y="2415209"/>
            <a:ext cx="11678478" cy="37569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 the page 43-44 complete 2-3 sentences explaining what you learned toda</a:t>
            </a:r>
            <a:r>
              <a:rPr lang="en-US" sz="2800" dirty="0" smtClean="0"/>
              <a:t>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EDE13-B50F-5349-8A3A-7D0422A6E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826" y="3648628"/>
            <a:ext cx="4822826" cy="32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Machines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666" y="2305788"/>
            <a:ext cx="10193663" cy="4399812"/>
          </a:xfrm>
        </p:spPr>
        <p:txBody>
          <a:bodyPr/>
          <a:lstStyle/>
          <a:p>
            <a:r>
              <a:rPr lang="en-US" sz="2400" u="sng" dirty="0"/>
              <a:t>Screw</a:t>
            </a:r>
            <a:r>
              <a:rPr lang="en-US" sz="2400" dirty="0"/>
              <a:t>: An inclined plane wrapped around a cylinder, tip is tiny wedge</a:t>
            </a:r>
          </a:p>
          <a:p>
            <a:r>
              <a:rPr lang="en-US" sz="2400" u="sng" dirty="0"/>
              <a:t>Lever</a:t>
            </a:r>
            <a:r>
              <a:rPr lang="en-US" sz="2400" dirty="0"/>
              <a:t>: A bar that rests on a fixed support called a fulcrum</a:t>
            </a:r>
          </a:p>
          <a:p>
            <a:r>
              <a:rPr lang="en-US" sz="2400" u="sng" dirty="0"/>
              <a:t>Pulley</a:t>
            </a:r>
            <a:r>
              <a:rPr lang="en-US" sz="2400" dirty="0"/>
              <a:t>: Rope or chain wrapped around a grooved wheel</a:t>
            </a:r>
          </a:p>
          <a:p>
            <a:r>
              <a:rPr lang="en-US" sz="2400" u="sng" dirty="0"/>
              <a:t>Wedge</a:t>
            </a:r>
            <a:r>
              <a:rPr lang="en-US" sz="2400" dirty="0"/>
              <a:t>: One or more inclined planes</a:t>
            </a:r>
          </a:p>
          <a:p>
            <a:r>
              <a:rPr lang="en-US" sz="2400" u="sng" dirty="0"/>
              <a:t>Wheel and Axle</a:t>
            </a:r>
            <a:r>
              <a:rPr lang="en-US" sz="2400" dirty="0"/>
              <a:t>: Made up of two circular objects of different sizes. Large=wheel, small=axle</a:t>
            </a:r>
          </a:p>
          <a:p>
            <a:r>
              <a:rPr lang="en-US" sz="2400" u="sng" dirty="0"/>
              <a:t>Inclined Plane</a:t>
            </a:r>
            <a:r>
              <a:rPr lang="en-US" sz="2400" dirty="0"/>
              <a:t>: Slanted, flat surface such as a ramp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83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people doing work?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303650"/>
            <a:ext cx="4824413" cy="319617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396520"/>
            <a:ext cx="4824412" cy="3010433"/>
          </a:xfrm>
        </p:spPr>
      </p:pic>
      <p:sp>
        <p:nvSpPr>
          <p:cNvPr id="3" name="TextBox 2"/>
          <p:cNvSpPr txBox="1"/>
          <p:nvPr/>
        </p:nvSpPr>
        <p:spPr>
          <a:xfrm>
            <a:off x="1098981" y="5815601"/>
            <a:ext cx="10219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Maybe, maybe not because you can’t tell in a photo if there is any displacement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www.youtube.com/watch?v=fpnG3pRUglo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work being done in the video?</a:t>
            </a:r>
          </a:p>
          <a:p>
            <a:r>
              <a:rPr lang="en-US" dirty="0" smtClean="0"/>
              <a:t>Can you tell if there is a displacement?</a:t>
            </a:r>
          </a:p>
          <a:p>
            <a:r>
              <a:rPr lang="en-US" dirty="0" smtClean="0"/>
              <a:t>Is there a force?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6000" i="1" dirty="0" smtClean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EQUATION</a:t>
                </a:r>
              </a:p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60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60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60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6000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W = work</a:t>
                </a: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F = force</a:t>
                </a: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d = displacement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7576" t="-5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 is equal to force times displacement</a:t>
            </a:r>
          </a:p>
          <a:p>
            <a:r>
              <a:rPr lang="en-US" dirty="0" smtClean="0"/>
              <a:t>Work cannot be done without a change in position (displacement).</a:t>
            </a:r>
          </a:p>
          <a:p>
            <a:r>
              <a:rPr lang="en-US" dirty="0" smtClean="0"/>
              <a:t>Work is done when the direction of the force and the motion are parallel.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398542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physics, work is defined as: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1. “A </a:t>
            </a:r>
            <a:r>
              <a:rPr lang="en-US" sz="2800" dirty="0">
                <a:solidFill>
                  <a:srgbClr val="92D050"/>
                </a:solidFill>
              </a:rPr>
              <a:t>force </a:t>
            </a:r>
            <a:r>
              <a:rPr lang="en-US" sz="2800" dirty="0" smtClean="0">
                <a:solidFill>
                  <a:srgbClr val="92D050"/>
                </a:solidFill>
              </a:rPr>
              <a:t>acting </a:t>
            </a:r>
            <a:r>
              <a:rPr lang="en-US" sz="2800" dirty="0">
                <a:solidFill>
                  <a:srgbClr val="92D050"/>
                </a:solidFill>
              </a:rPr>
              <a:t>upon an </a:t>
            </a:r>
            <a:r>
              <a:rPr lang="en-US" sz="2800" dirty="0" smtClean="0">
                <a:solidFill>
                  <a:srgbClr val="92D050"/>
                </a:solidFill>
              </a:rPr>
              <a:t>object causing </a:t>
            </a:r>
            <a:r>
              <a:rPr lang="en-US" sz="2800" dirty="0">
                <a:solidFill>
                  <a:srgbClr val="92D050"/>
                </a:solidFill>
              </a:rPr>
              <a:t>a displacement of the </a:t>
            </a:r>
            <a:r>
              <a:rPr lang="en-US" sz="2800" dirty="0" smtClean="0">
                <a:solidFill>
                  <a:srgbClr val="92D050"/>
                </a:solidFill>
              </a:rPr>
              <a:t>object”</a:t>
            </a:r>
          </a:p>
        </p:txBody>
      </p:sp>
    </p:spTree>
    <p:extLst>
      <p:ext uri="{BB962C8B-B14F-4D97-AF65-F5344CB8AC3E}">
        <p14:creationId xmlns:p14="http://schemas.microsoft.com/office/powerpoint/2010/main" val="15202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Continued:</a:t>
            </a:r>
            <a:br>
              <a:rPr lang="en-US" dirty="0" smtClean="0"/>
            </a:br>
            <a:r>
              <a:rPr lang="en-US" dirty="0" smtClean="0"/>
              <a:t>SUPER IMPORTANT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072" y="2694039"/>
            <a:ext cx="5753970" cy="3837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92D050"/>
                </a:solidFill>
              </a:rPr>
              <a:t>Work Definition: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92D050"/>
                </a:solidFill>
              </a:rPr>
              <a:t>2. Work </a:t>
            </a:r>
            <a:r>
              <a:rPr lang="en-US" sz="3200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92D050"/>
                </a:solidFill>
              </a:rPr>
              <a:t> force is </a:t>
            </a:r>
            <a:r>
              <a:rPr lang="en-US" sz="3200" dirty="0">
                <a:solidFill>
                  <a:srgbClr val="92D050"/>
                </a:solidFill>
              </a:rPr>
              <a:t>parallel to the </a:t>
            </a:r>
            <a:r>
              <a:rPr lang="en-US" sz="3200" dirty="0" smtClean="0">
                <a:solidFill>
                  <a:srgbClr val="92D050"/>
                </a:solidFill>
              </a:rPr>
              <a:t>displacement.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A force only does work on an object if a portion of the force is parallel to the displacement of the object (i.e., the direction the object is moving).</a:t>
            </a:r>
          </a:p>
        </p:txBody>
      </p:sp>
      <p:pic>
        <p:nvPicPr>
          <p:cNvPr id="1026" name="Picture 2" descr="http://static.filmannex.com/users/galleries/298361/wr_fa_rsz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4" y="2328929"/>
            <a:ext cx="3425780" cy="39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593983" y="4327301"/>
            <a:ext cx="386366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93983" y="5303948"/>
            <a:ext cx="386366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work being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37411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A waiter carries a tray full of meals above his head by one arm </a:t>
            </a:r>
            <a:r>
              <a:rPr lang="en-US" sz="3600" dirty="0" smtClean="0">
                <a:solidFill>
                  <a:schemeClr val="tx1"/>
                </a:solidFill>
              </a:rPr>
              <a:t>across </a:t>
            </a:r>
            <a:r>
              <a:rPr lang="en-US" sz="3600" dirty="0">
                <a:solidFill>
                  <a:schemeClr val="tx1"/>
                </a:solidFill>
              </a:rPr>
              <a:t>the room at constant speed.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9378" y="4477070"/>
            <a:ext cx="4958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is NOT being done. The force (normal</a:t>
            </a:r>
          </a:p>
          <a:p>
            <a:r>
              <a:rPr lang="en-US" dirty="0" smtClean="0"/>
              <a:t>force on tray) is not parallel to the </a:t>
            </a:r>
          </a:p>
          <a:p>
            <a:r>
              <a:rPr lang="en-US" dirty="0"/>
              <a:t>d</a:t>
            </a:r>
            <a:r>
              <a:rPr lang="en-US" dirty="0" smtClean="0"/>
              <a:t>isplacement. </a:t>
            </a:r>
            <a:endParaRPr lang="en-US" dirty="0"/>
          </a:p>
        </p:txBody>
      </p:sp>
      <p:pic>
        <p:nvPicPr>
          <p:cNvPr id="5122" name="Picture 2" descr="http://www.bbcauk.org/wp-content/uploads/2014/09/5-120315044844-waiter-carrying-tray-doctor-story-to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61" y="4165764"/>
            <a:ext cx="4389817" cy="246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igitalillusions.ca/applewoodscience/LessonsOnLiine/Physics/work/workpics/wai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63" y="5210629"/>
            <a:ext cx="1501823" cy="15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work being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37411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A teacher carries a book across the room.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0849" y="4082260"/>
            <a:ext cx="4958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is NOT being done. The force (normal</a:t>
            </a:r>
          </a:p>
          <a:p>
            <a:r>
              <a:rPr lang="en-US" dirty="0" smtClean="0"/>
              <a:t>force on the book) is not parallel to the </a:t>
            </a:r>
          </a:p>
          <a:p>
            <a:r>
              <a:rPr lang="en-US" dirty="0"/>
              <a:t>d</a:t>
            </a:r>
            <a:r>
              <a:rPr lang="en-US" dirty="0" smtClean="0"/>
              <a:t>isplacement.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923" y="3615198"/>
            <a:ext cx="1524000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379" y="4748673"/>
            <a:ext cx="36099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12998</TotalTime>
  <Words>906</Words>
  <Application>Microsoft Office PowerPoint</Application>
  <PresentationFormat>Widescreen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Wingdings</vt:lpstr>
      <vt:lpstr>Wingdings 3</vt:lpstr>
      <vt:lpstr>Ion Boardroom</vt:lpstr>
      <vt:lpstr>Welcome back! Phones up </vt:lpstr>
      <vt:lpstr>Are these people doing work?</vt:lpstr>
      <vt:lpstr>Are these people doing work?</vt:lpstr>
      <vt:lpstr>PowerPoint Presentation</vt:lpstr>
      <vt:lpstr>PowerPoint Presentation</vt:lpstr>
      <vt:lpstr>Definition of Work</vt:lpstr>
      <vt:lpstr>Definition Continued: SUPER IMPORTANT TO KNOW</vt:lpstr>
      <vt:lpstr>Is work being done?</vt:lpstr>
      <vt:lpstr>Is work being done?</vt:lpstr>
      <vt:lpstr>Is work being done?</vt:lpstr>
      <vt:lpstr>Is work being done?</vt:lpstr>
      <vt:lpstr>Is work being done?</vt:lpstr>
      <vt:lpstr>Is work being done?</vt:lpstr>
      <vt:lpstr>The Equation</vt:lpstr>
      <vt:lpstr>Calculations</vt:lpstr>
      <vt:lpstr>practice</vt:lpstr>
      <vt:lpstr>practice</vt:lpstr>
      <vt:lpstr>practice</vt:lpstr>
      <vt:lpstr>Practice</vt:lpstr>
      <vt:lpstr>Practice</vt:lpstr>
      <vt:lpstr>Starter 1/8/19 pg. 43-44 Objective: I will demonstrate how mass affects the amount of work in a system by completing a work lab. </vt:lpstr>
      <vt:lpstr>Work Mini LAB Objective: I will demonstrate how mass affects the amount of work in a system by completing a work lab. </vt:lpstr>
      <vt:lpstr>Daily Reflection</vt:lpstr>
      <vt:lpstr>Simple Machines Vocabulary</vt:lpstr>
    </vt:vector>
  </TitlesOfParts>
  <Company>Keller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</dc:title>
  <dc:creator>Bates-Scull, Karen</dc:creator>
  <cp:lastModifiedBy>Whitney Stupka</cp:lastModifiedBy>
  <cp:revision>61</cp:revision>
  <cp:lastPrinted>2015-12-04T13:29:08Z</cp:lastPrinted>
  <dcterms:created xsi:type="dcterms:W3CDTF">2014-12-07T17:42:18Z</dcterms:created>
  <dcterms:modified xsi:type="dcterms:W3CDTF">2019-01-08T20:52:24Z</dcterms:modified>
</cp:coreProperties>
</file>