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79" r:id="rId2"/>
    <p:sldId id="273" r:id="rId3"/>
    <p:sldId id="274" r:id="rId4"/>
    <p:sldId id="267" r:id="rId5"/>
    <p:sldId id="276" r:id="rId6"/>
    <p:sldId id="269" r:id="rId7"/>
    <p:sldId id="275" r:id="rId8"/>
    <p:sldId id="277" r:id="rId9"/>
    <p:sldId id="272" r:id="rId10"/>
    <p:sldId id="278" r:id="rId11"/>
    <p:sldId id="281" r:id="rId12"/>
    <p:sldId id="280" r:id="rId13"/>
  </p:sldIdLst>
  <p:sldSz cx="12192000" cy="6858000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3567992A-0BFD-463A-BCE0-E893B6AB447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BFCA97AD-3A4D-48B9-A904-9E643EB6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37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PHONES UP!!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4954" y="2603500"/>
            <a:ext cx="10692489" cy="4075596"/>
          </a:xfrm>
        </p:spPr>
        <p:txBody>
          <a:bodyPr/>
          <a:lstStyle/>
          <a:p>
            <a:r>
              <a:rPr lang="en-US" sz="2000" dirty="0" smtClean="0"/>
              <a:t>Objective: </a:t>
            </a:r>
            <a:r>
              <a:rPr lang="en-US" sz="2000" dirty="0"/>
              <a:t>I will demonstrate how mass affects the amount of work in a system by completing work practice.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4000" dirty="0" smtClean="0"/>
              <a:t>Starter 1/9/19</a:t>
            </a:r>
          </a:p>
          <a:p>
            <a:r>
              <a:rPr lang="en-US" sz="2800" dirty="0" smtClean="0"/>
              <a:t>What is the equation for work?</a:t>
            </a:r>
          </a:p>
          <a:p>
            <a:r>
              <a:rPr lang="en-US" sz="2800" dirty="0" smtClean="0"/>
              <a:t>How can you decrease the amount of work being done?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average power is exerted by an 80kg man running up a flight of stairs rising vertically 5m in 7 seconds?</a:t>
            </a:r>
          </a:p>
          <a:p>
            <a:r>
              <a:rPr lang="en-US" dirty="0" smtClean="0"/>
              <a:t>1. </a:t>
            </a:r>
          </a:p>
          <a:p>
            <a:endParaRPr lang="en-US" dirty="0"/>
          </a:p>
          <a:p>
            <a:r>
              <a:rPr lang="en-US" dirty="0" smtClean="0"/>
              <a:t>2. </a:t>
            </a:r>
          </a:p>
          <a:p>
            <a:endParaRPr lang="en-US" dirty="0"/>
          </a:p>
          <a:p>
            <a:r>
              <a:rPr lang="en-US" smtClean="0"/>
              <a:t>3.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639" y="4192661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50BB-A21A-8E49-8576-483AD025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A8027-8CE0-2745-8D3E-F4A6CF84A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661" y="2415209"/>
            <a:ext cx="11678478" cy="37569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 the page 43-44 complete 2-3 sentences explaining what you learned today.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EDE13-B50F-5349-8A3A-7D0422A6E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826" y="3648628"/>
            <a:ext cx="4822826" cy="32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Phones 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190971"/>
            <a:ext cx="8825658" cy="861420"/>
          </a:xfrm>
        </p:spPr>
        <p:txBody>
          <a:bodyPr>
            <a:noAutofit/>
          </a:bodyPr>
          <a:lstStyle/>
          <a:p>
            <a:r>
              <a:rPr lang="en-US" sz="2800" dirty="0" smtClean="0"/>
              <a:t>Objective: I </a:t>
            </a:r>
            <a:r>
              <a:rPr lang="en-US" sz="2800" dirty="0"/>
              <a:t>will determine how work and power are related by completing power calculations and practice problems. </a:t>
            </a:r>
          </a:p>
        </p:txBody>
      </p:sp>
    </p:spTree>
    <p:extLst>
      <p:ext uri="{BB962C8B-B14F-4D97-AF65-F5344CB8AC3E}">
        <p14:creationId xmlns:p14="http://schemas.microsoft.com/office/powerpoint/2010/main" val="33987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 Pg. 43-44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47014"/>
            <a:ext cx="9633548" cy="4380614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en-US" dirty="0"/>
              <a:t>The third floor of a house is </a:t>
            </a:r>
            <a:r>
              <a:rPr lang="en-US" dirty="0" smtClean="0"/>
              <a:t>10m </a:t>
            </a:r>
            <a:r>
              <a:rPr lang="en-US" dirty="0"/>
              <a:t>above street level. How much work must a pulley system do to lift a </a:t>
            </a:r>
            <a:r>
              <a:rPr lang="en-US" dirty="0" smtClean="0"/>
              <a:t>100kg piano to </a:t>
            </a:r>
            <a:r>
              <a:rPr lang="en-US" dirty="0"/>
              <a:t>the third floor?</a:t>
            </a:r>
          </a:p>
          <a:p>
            <a:pPr lvl="0">
              <a:buFont typeface="+mj-lt"/>
              <a:buAutoNum type="arabicPeriod"/>
            </a:pPr>
            <a:endParaRPr lang="en-US" dirty="0" smtClean="0"/>
          </a:p>
          <a:p>
            <a:pPr lvl="0">
              <a:buFont typeface="+mj-lt"/>
              <a:buAutoNum type="arabicPeriod"/>
            </a:pPr>
            <a:r>
              <a:rPr lang="en-US" dirty="0" smtClean="0"/>
              <a:t>Complete a free body diagram showing all of the forces acting on the piano as it is lifted to the third floor. </a:t>
            </a:r>
          </a:p>
          <a:p>
            <a:pPr lvl="0">
              <a:buFont typeface="+mj-lt"/>
              <a:buAutoNum type="arabicPeriod"/>
            </a:pPr>
            <a:endParaRPr lang="en-US" dirty="0"/>
          </a:p>
          <a:p>
            <a:pPr lvl="0">
              <a:buFont typeface="+mj-lt"/>
              <a:buAutoNum type="arabicPeriod"/>
            </a:pPr>
            <a:r>
              <a:rPr lang="en-US" dirty="0" smtClean="0"/>
              <a:t>Amy </a:t>
            </a:r>
            <a:r>
              <a:rPr lang="en-US" dirty="0"/>
              <a:t>does </a:t>
            </a:r>
            <a:r>
              <a:rPr lang="en-US" dirty="0" smtClean="0"/>
              <a:t>198J </a:t>
            </a:r>
            <a:r>
              <a:rPr lang="en-US" dirty="0"/>
              <a:t>of work lifting </a:t>
            </a:r>
            <a:r>
              <a:rPr lang="en-US" dirty="0" smtClean="0"/>
              <a:t>herself 0.5m. </a:t>
            </a:r>
            <a:r>
              <a:rPr lang="en-US" dirty="0"/>
              <a:t>What is </a:t>
            </a:r>
            <a:r>
              <a:rPr lang="en-US" dirty="0" smtClean="0"/>
              <a:t>Amy’s </a:t>
            </a:r>
            <a:r>
              <a:rPr lang="en-US" dirty="0"/>
              <a:t>mass?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51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work is not enough!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39175" y="2242553"/>
            <a:ext cx="8825659" cy="34163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dirty="0"/>
              <a:t>How much work would be required to </a:t>
            </a:r>
            <a:r>
              <a:rPr lang="en-US" sz="2400" dirty="0" smtClean="0"/>
              <a:t>move (push) </a:t>
            </a:r>
            <a:r>
              <a:rPr lang="en-US" sz="2400" dirty="0"/>
              <a:t>a stack of 5 books that are 3kg each across the room 10m at one time</a:t>
            </a:r>
            <a:r>
              <a:rPr lang="en-US" sz="2400" dirty="0" smtClean="0"/>
              <a:t>?</a:t>
            </a: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dirty="0"/>
              <a:t>How much work would be required to </a:t>
            </a:r>
            <a:r>
              <a:rPr lang="en-US" sz="2400" dirty="0" smtClean="0"/>
              <a:t>move (push) </a:t>
            </a:r>
            <a:r>
              <a:rPr lang="en-US" sz="2400" dirty="0"/>
              <a:t>each of the 5 books at 3kg each across the room 10m individually (one at a time)?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Does it matter how long it takes to do the work?</a:t>
            </a:r>
            <a:endParaRPr lang="en-US" sz="2400" dirty="0"/>
          </a:p>
        </p:txBody>
      </p:sp>
      <p:pic>
        <p:nvPicPr>
          <p:cNvPr id="1028" name="Picture 4" descr="http://strategexe.com/wp-content/uploads/2013/08/Why-Its-Time-to-Partner-With-a-Marketing-Agen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5" y="4175051"/>
            <a:ext cx="2310528" cy="154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26296" y="5554590"/>
            <a:ext cx="1667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NO!!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940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Defined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8656" y="2454956"/>
            <a:ext cx="4368023" cy="273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dirty="0" smtClean="0"/>
              <a:t>Power is defined as </a:t>
            </a:r>
            <a:r>
              <a:rPr lang="en-US" sz="3600" dirty="0" smtClean="0">
                <a:solidFill>
                  <a:srgbClr val="92D050"/>
                </a:solidFill>
              </a:rPr>
              <a:t>the rate at which work is done.</a:t>
            </a:r>
            <a:endParaRPr lang="en-US" sz="3600" dirty="0">
              <a:solidFill>
                <a:srgbClr val="92D0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7628" y="2443472"/>
            <a:ext cx="2917844" cy="40818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268" y="5602019"/>
            <a:ext cx="5269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TIME MATTERS!!!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94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US" sz="28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𝑊𝑜𝑟𝑘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</m:oMath>
                  </m:oMathPara>
                </a14:m>
                <a:endParaRPr lang="en-US" sz="2800" dirty="0" smtClean="0"/>
              </a:p>
              <a:p>
                <a:pPr marL="0" indent="0" algn="ctr">
                  <a:buNone/>
                </a:pPr>
                <a:endParaRPr lang="en-US" sz="1200" dirty="0" smtClean="0"/>
              </a:p>
              <a:p>
                <a:pPr marL="0" indent="0" algn="ctr">
                  <a:buNone/>
                </a:pPr>
                <a:r>
                  <a:rPr lang="en-US" sz="2800" dirty="0" smtClean="0"/>
                  <a:t>AKA</a:t>
                </a:r>
              </a:p>
              <a:p>
                <a:pPr marL="0" indent="0" algn="ctr">
                  <a:buNone/>
                </a:pPr>
                <a:endParaRPr lang="en-US" sz="12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3" y="2703513"/>
            <a:ext cx="4824412" cy="3216274"/>
          </a:xfrm>
        </p:spPr>
      </p:pic>
      <p:sp>
        <p:nvSpPr>
          <p:cNvPr id="7" name="Rectangle 6"/>
          <p:cNvSpPr/>
          <p:nvPr/>
        </p:nvSpPr>
        <p:spPr>
          <a:xfrm>
            <a:off x="1302991" y="6019800"/>
            <a:ext cx="5197200" cy="461665"/>
          </a:xfrm>
          <a:prstGeom prst="rect">
            <a:avLst/>
          </a:prstGeom>
          <a:ln w="41275" cmpd="thickThin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Units: </a:t>
            </a:r>
            <a:r>
              <a:rPr lang="en-US" sz="2400" b="1" dirty="0" smtClean="0"/>
              <a:t>Joules </a:t>
            </a:r>
            <a:r>
              <a:rPr lang="en-US" sz="2400" b="1" dirty="0"/>
              <a:t>/ </a:t>
            </a:r>
            <a:r>
              <a:rPr lang="en-US" sz="2400" b="1" dirty="0" smtClean="0"/>
              <a:t>second </a:t>
            </a:r>
            <a:r>
              <a:rPr lang="en-US" sz="2400" b="1" dirty="0"/>
              <a:t>= 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WATT (W)</a:t>
            </a: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1154954" y="2603500"/>
            <a:ext cx="882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Would it take longer to move an entire stack of books or to move each book individually across the room?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17798" y="3487399"/>
            <a:ext cx="40812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More </a:t>
            </a:r>
            <a:r>
              <a:rPr lang="en-US" u="sng" dirty="0" smtClean="0">
                <a:solidFill>
                  <a:srgbClr val="92D050"/>
                </a:solidFill>
              </a:rPr>
              <a:t>work</a:t>
            </a:r>
            <a:r>
              <a:rPr lang="en-US" dirty="0" smtClean="0">
                <a:solidFill>
                  <a:srgbClr val="92D050"/>
                </a:solidFill>
              </a:rPr>
              <a:t> means more power. They are</a:t>
            </a:r>
            <a:r>
              <a:rPr lang="en-US" u="sng" dirty="0" smtClean="0">
                <a:solidFill>
                  <a:srgbClr val="92D050"/>
                </a:solidFill>
              </a:rPr>
              <a:t> proportional</a:t>
            </a:r>
            <a:r>
              <a:rPr lang="en-US" dirty="0" smtClean="0">
                <a:solidFill>
                  <a:srgbClr val="92D050"/>
                </a:solidFill>
              </a:rPr>
              <a:t>.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 = P· t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More </a:t>
            </a:r>
            <a:r>
              <a:rPr lang="en-US" u="sng" dirty="0" smtClean="0">
                <a:solidFill>
                  <a:srgbClr val="92D050"/>
                </a:solidFill>
              </a:rPr>
              <a:t>time</a:t>
            </a:r>
            <a:r>
              <a:rPr lang="en-US" dirty="0" smtClean="0">
                <a:solidFill>
                  <a:srgbClr val="92D050"/>
                </a:solidFill>
              </a:rPr>
              <a:t> means less power. 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They are</a:t>
            </a:r>
            <a:r>
              <a:rPr lang="en-US" u="sng" dirty="0" smtClean="0">
                <a:solidFill>
                  <a:srgbClr val="92D050"/>
                </a:solidFill>
              </a:rPr>
              <a:t> inversely proportional</a:t>
            </a:r>
            <a:r>
              <a:rPr lang="en-US" dirty="0" smtClean="0">
                <a:solidFill>
                  <a:srgbClr val="92D050"/>
                </a:solidFill>
              </a:rPr>
              <a:t>.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=  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</a:t>
            </a: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59" y="3031769"/>
            <a:ext cx="3010313" cy="2233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538" y="4756518"/>
            <a:ext cx="2629787" cy="21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5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solving a Power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1.  Find the force (if not given): 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92D050"/>
                </a:solidFill>
              </a:rPr>
              <a:t>F </a:t>
            </a:r>
            <a:r>
              <a:rPr lang="en-US" sz="2000" dirty="0">
                <a:solidFill>
                  <a:srgbClr val="92D050"/>
                </a:solidFill>
              </a:rPr>
              <a:t>= m· g</a:t>
            </a:r>
          </a:p>
          <a:p>
            <a:pPr marL="0" indent="0">
              <a:buNone/>
            </a:pPr>
            <a:endParaRPr lang="en-US" sz="24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2.  Find work: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2D050"/>
                </a:solidFill>
              </a:rPr>
              <a:t>	</a:t>
            </a:r>
            <a:r>
              <a:rPr lang="en-US" sz="2400" dirty="0" smtClean="0">
                <a:solidFill>
                  <a:srgbClr val="92D050"/>
                </a:solidFill>
              </a:rPr>
              <a:t>W = F · d</a:t>
            </a:r>
          </a:p>
          <a:p>
            <a:pPr marL="0" indent="0">
              <a:buNone/>
            </a:pPr>
            <a:endParaRPr lang="en-US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3.  Find power:</a:t>
            </a:r>
          </a:p>
          <a:p>
            <a:pPr marL="0" indent="0">
              <a:buNone/>
            </a:pPr>
            <a:endParaRPr lang="en-US" sz="2400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239" y="5932856"/>
            <a:ext cx="9620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Solving a Power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529389" y="2503170"/>
                <a:ext cx="8506327" cy="34163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How much power </a:t>
                </a:r>
                <a:r>
                  <a:rPr lang="en-US" dirty="0"/>
                  <a:t>is exerted by </a:t>
                </a:r>
                <a:r>
                  <a:rPr lang="en-US" dirty="0" smtClean="0"/>
                  <a:t>Esther lifting her 2.23 kg teacup Pomeranian dog to a height of 1.5 </a:t>
                </a:r>
                <a:r>
                  <a:rPr lang="en-US" dirty="0"/>
                  <a:t>m </a:t>
                </a:r>
                <a:r>
                  <a:rPr lang="en-US" dirty="0" smtClean="0"/>
                  <a:t>if it takes her 3 seconds to lift her?</a:t>
                </a:r>
              </a:p>
              <a:p>
                <a:r>
                  <a:rPr lang="en-US" dirty="0"/>
                  <a:t>1. first find the force needed to pick up the </a:t>
                </a:r>
                <a:r>
                  <a:rPr lang="en-US" dirty="0" smtClean="0"/>
                  <a:t>puppy:</a:t>
                </a:r>
                <a:endParaRPr lang="en-US" dirty="0"/>
              </a:p>
              <a:p>
                <a:pPr lvl="1"/>
                <a:r>
                  <a:rPr lang="en-US" dirty="0">
                    <a:solidFill>
                      <a:srgbClr val="92D050"/>
                    </a:solidFill>
                  </a:rPr>
                  <a:t> </a:t>
                </a:r>
                <a:r>
                  <a:rPr lang="en-US" dirty="0" err="1">
                    <a:solidFill>
                      <a:srgbClr val="92D050"/>
                    </a:solidFill>
                  </a:rPr>
                  <a:t>F</a:t>
                </a:r>
                <a:r>
                  <a:rPr lang="en-US" baseline="-25000" dirty="0" err="1">
                    <a:solidFill>
                      <a:srgbClr val="92D050"/>
                    </a:solidFill>
                  </a:rPr>
                  <a:t>w</a:t>
                </a:r>
                <a:r>
                  <a:rPr lang="en-US" baseline="-25000" dirty="0">
                    <a:solidFill>
                      <a:srgbClr val="92D050"/>
                    </a:solidFill>
                  </a:rPr>
                  <a:t> </a:t>
                </a:r>
                <a:r>
                  <a:rPr lang="en-US" dirty="0">
                    <a:solidFill>
                      <a:srgbClr val="92D050"/>
                    </a:solidFill>
                  </a:rPr>
                  <a:t>= mg = </a:t>
                </a:r>
                <a:r>
                  <a:rPr lang="en-US" dirty="0" smtClean="0">
                    <a:solidFill>
                      <a:srgbClr val="92D050"/>
                    </a:solidFill>
                  </a:rPr>
                  <a:t>2.23 · 9.8 </a:t>
                </a:r>
                <a:r>
                  <a:rPr lang="en-US" dirty="0">
                    <a:solidFill>
                      <a:srgbClr val="92D050"/>
                    </a:solidFill>
                  </a:rPr>
                  <a:t>= </a:t>
                </a:r>
                <a:r>
                  <a:rPr lang="en-US" dirty="0" smtClean="0">
                    <a:solidFill>
                      <a:srgbClr val="92D050"/>
                    </a:solidFill>
                  </a:rPr>
                  <a:t>21.854 N</a:t>
                </a:r>
                <a:endParaRPr lang="en-US" dirty="0">
                  <a:solidFill>
                    <a:srgbClr val="92D050"/>
                  </a:solidFill>
                </a:endParaRPr>
              </a:p>
              <a:p>
                <a:r>
                  <a:rPr lang="en-US" dirty="0"/>
                  <a:t>2. find the work done: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92D050"/>
                    </a:solidFill>
                    <a:ea typeface="Cambria Math" panose="02040503050406030204" pitchFamily="18" charset="0"/>
                  </a:rPr>
                  <a:t>= </a:t>
                </a:r>
                <a:r>
                  <a:rPr lang="en-US" dirty="0" smtClean="0">
                    <a:solidFill>
                      <a:srgbClr val="92D050"/>
                    </a:solidFill>
                    <a:ea typeface="Cambria Math" panose="02040503050406030204" pitchFamily="18" charset="0"/>
                  </a:rPr>
                  <a:t>21.854 · 1.5 = 32.781 </a:t>
                </a:r>
                <a:r>
                  <a:rPr lang="en-US" dirty="0">
                    <a:solidFill>
                      <a:srgbClr val="92D050"/>
                    </a:solidFill>
                    <a:ea typeface="Cambria Math" panose="02040503050406030204" pitchFamily="18" charset="0"/>
                  </a:rPr>
                  <a:t>J</a:t>
                </a:r>
              </a:p>
              <a:p>
                <a:r>
                  <a:rPr lang="en-US" dirty="0" smtClean="0"/>
                  <a:t>3. </a:t>
                </a:r>
                <a:r>
                  <a:rPr lang="en-US" dirty="0"/>
                  <a:t>find the </a:t>
                </a:r>
                <a:r>
                  <a:rPr lang="en-US" dirty="0" smtClean="0"/>
                  <a:t>power: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92D050"/>
                    </a:solidFill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32.781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92D050"/>
                    </a:solidFill>
                    <a:ea typeface="Cambria Math" panose="02040503050406030204" pitchFamily="18" charset="0"/>
                  </a:rPr>
                  <a:t> = 10.927 W</a:t>
                </a:r>
                <a:endParaRPr lang="en-US" dirty="0">
                  <a:solidFill>
                    <a:srgbClr val="92D050"/>
                  </a:solidFill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389" y="2503170"/>
                <a:ext cx="8506327" cy="3416300"/>
              </a:xfrm>
              <a:blipFill rotWithShape="0">
                <a:blip r:embed="rId2"/>
                <a:stretch>
                  <a:fillRect l="-215" t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how much does a teacup pomeranian wei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716" y="2603500"/>
            <a:ext cx="24860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84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12708</TotalTime>
  <Words>451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Century Gothic</vt:lpstr>
      <vt:lpstr>Wingdings 3</vt:lpstr>
      <vt:lpstr>Ion Boardroom</vt:lpstr>
      <vt:lpstr>PHONES UP!!</vt:lpstr>
      <vt:lpstr> Phones Up </vt:lpstr>
      <vt:lpstr>Starter Pg. 43-44</vt:lpstr>
      <vt:lpstr>Doing work is not enough!</vt:lpstr>
      <vt:lpstr>Power Defined</vt:lpstr>
      <vt:lpstr>Power Equation</vt:lpstr>
      <vt:lpstr>PowerPoint Presentation</vt:lpstr>
      <vt:lpstr>Steps to solving a Power Problem</vt:lpstr>
      <vt:lpstr>Steps to Solving a Power Problem</vt:lpstr>
      <vt:lpstr>PowerPoint Presentation</vt:lpstr>
      <vt:lpstr>Daily Reflection</vt:lpstr>
      <vt:lpstr>PowerPoint Presentation</vt:lpstr>
    </vt:vector>
  </TitlesOfParts>
  <Company>Keller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</dc:title>
  <dc:creator>Bates-Scull, Karen</dc:creator>
  <cp:lastModifiedBy>Whitney Stupka</cp:lastModifiedBy>
  <cp:revision>53</cp:revision>
  <cp:lastPrinted>2015-12-04T13:29:08Z</cp:lastPrinted>
  <dcterms:created xsi:type="dcterms:W3CDTF">2014-12-07T17:42:18Z</dcterms:created>
  <dcterms:modified xsi:type="dcterms:W3CDTF">2019-01-09T21:01:15Z</dcterms:modified>
</cp:coreProperties>
</file>