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gif" ContentType="image/gif"/>
  <Override PartName="/ppt/notesSlides/notesSlide1.xml" ContentType="application/vnd.openxmlformats-officedocument.presentationml.notesSlide+xml"/>
  <Override PartName="/ppt/media/image30.gif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notesMasterIdLst>
    <p:notesMasterId r:id="rId47"/>
  </p:notesMasterIdLst>
  <p:handoutMasterIdLst>
    <p:handoutMasterId r:id="rId48"/>
  </p:handoutMasterIdLst>
  <p:sldIdLst>
    <p:sldId id="313" r:id="rId2"/>
    <p:sldId id="297" r:id="rId3"/>
    <p:sldId id="315" r:id="rId4"/>
    <p:sldId id="300" r:id="rId5"/>
    <p:sldId id="293" r:id="rId6"/>
    <p:sldId id="294" r:id="rId7"/>
    <p:sldId id="298" r:id="rId8"/>
    <p:sldId id="301" r:id="rId9"/>
    <p:sldId id="312" r:id="rId10"/>
    <p:sldId id="299" r:id="rId11"/>
    <p:sldId id="302" r:id="rId12"/>
    <p:sldId id="303" r:id="rId13"/>
    <p:sldId id="316" r:id="rId14"/>
    <p:sldId id="317" r:id="rId15"/>
    <p:sldId id="326" r:id="rId16"/>
    <p:sldId id="318" r:id="rId17"/>
    <p:sldId id="325" r:id="rId18"/>
    <p:sldId id="320" r:id="rId19"/>
    <p:sldId id="319" r:id="rId20"/>
    <p:sldId id="328" r:id="rId21"/>
    <p:sldId id="327" r:id="rId22"/>
    <p:sldId id="321" r:id="rId23"/>
    <p:sldId id="322" r:id="rId24"/>
    <p:sldId id="323" r:id="rId25"/>
    <p:sldId id="324" r:id="rId26"/>
    <p:sldId id="329" r:id="rId27"/>
    <p:sldId id="330" r:id="rId28"/>
    <p:sldId id="314" r:id="rId29"/>
    <p:sldId id="331" r:id="rId30"/>
    <p:sldId id="332" r:id="rId31"/>
    <p:sldId id="333" r:id="rId32"/>
    <p:sldId id="295" r:id="rId33"/>
    <p:sldId id="304" r:id="rId34"/>
    <p:sldId id="308" r:id="rId35"/>
    <p:sldId id="311" r:id="rId36"/>
    <p:sldId id="306" r:id="rId37"/>
    <p:sldId id="307" r:id="rId38"/>
    <p:sldId id="310" r:id="rId39"/>
    <p:sldId id="334" r:id="rId40"/>
    <p:sldId id="335" r:id="rId41"/>
    <p:sldId id="336" r:id="rId42"/>
    <p:sldId id="339" r:id="rId43"/>
    <p:sldId id="337" r:id="rId44"/>
    <p:sldId id="338" r:id="rId45"/>
    <p:sldId id="296" r:id="rId46"/>
  </p:sldIdLst>
  <p:sldSz cx="12192000" cy="6858000"/>
  <p:notesSz cx="9236075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8" autoAdjust="0"/>
    <p:restoredTop sz="93297" autoAdjust="0"/>
  </p:normalViewPr>
  <p:slideViewPr>
    <p:cSldViewPr snapToGrid="0">
      <p:cViewPr varScale="1">
        <p:scale>
          <a:sx n="72" d="100"/>
          <a:sy n="72" d="100"/>
        </p:scale>
        <p:origin x="442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3136" cy="351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0849" y="0"/>
            <a:ext cx="4003136" cy="3518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DBA4D-F00D-4B5B-9472-67A5EDD868AD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555"/>
            <a:ext cx="4003136" cy="351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0849" y="6658555"/>
            <a:ext cx="4003136" cy="3518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FBADF-D94A-425F-9EFE-DD3FA9021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48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17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173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ABD556D1-444B-44C7-AFD9-44AA4971B9A9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76300"/>
            <a:ext cx="4206875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73755"/>
            <a:ext cx="7388860" cy="276034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65816FCC-54F0-4073-9E31-DC497A8C5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4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16FCC-54F0-4073-9E31-DC497A8C5ED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59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4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19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45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1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652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3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5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7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2/19/2019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4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6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0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6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3Ftc_2iu7s&amp;t=110s" TargetMode="External"/><Relationship Id="rId2" Type="http://schemas.openxmlformats.org/officeDocument/2006/relationships/hyperlink" Target="https://www.youtube.com/watch?v=4thVCspAfK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0j0wUOt9PK0" TargetMode="External"/><Relationship Id="rId4" Type="http://schemas.openxmlformats.org/officeDocument/2006/relationships/hyperlink" Target="https://www.youtube.com/watch?v=JeFyJN9qW48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ww.youtube.com/watch?v=5UYF23C2Hew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9ugMmrCTg0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54955" y="2006600"/>
            <a:ext cx="8825658" cy="3329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Handouts</a:t>
            </a:r>
            <a:br>
              <a:rPr lang="en-US" dirty="0" smtClean="0"/>
            </a:br>
            <a:r>
              <a:rPr lang="en-US" dirty="0" smtClean="0"/>
              <a:t>Phones Up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962" y="1931076"/>
            <a:ext cx="6075220" cy="4077838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Wires </a:t>
            </a:r>
            <a:r>
              <a:rPr lang="en-US" sz="3600" dirty="0" smtClean="0"/>
              <a:t>–they connect the energy source and load. The charge flows through them.</a:t>
            </a:r>
          </a:p>
          <a:p>
            <a:endParaRPr lang="en-US" sz="3600" dirty="0" smtClean="0"/>
          </a:p>
          <a:p>
            <a:r>
              <a:rPr lang="en-US" sz="3600" b="1" u="sng" dirty="0" smtClean="0"/>
              <a:t>Switch</a:t>
            </a:r>
            <a:r>
              <a:rPr lang="en-US" sz="3600" dirty="0" smtClean="0"/>
              <a:t> – opens and closes the circuit (turns it on and off)</a:t>
            </a:r>
            <a:endParaRPr lang="en-US" sz="3600" b="1" u="sng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782094"/>
            <a:ext cx="2438400" cy="2438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70" y="1475153"/>
            <a:ext cx="4184921" cy="177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8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9434" y="2542540"/>
            <a:ext cx="9416064" cy="34163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 wire in a circuit is simply a straight line:</a:t>
            </a:r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A switch in a circuit typically looks like this:</a:t>
            </a:r>
            <a:endParaRPr lang="en-US" sz="3600" b="1" dirty="0" smtClean="0">
              <a:solidFill>
                <a:schemeClr val="accent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88280" y="4939607"/>
            <a:ext cx="2339240" cy="401779"/>
            <a:chOff x="4061560" y="4959927"/>
            <a:chExt cx="2339240" cy="401779"/>
          </a:xfrm>
          <a:solidFill>
            <a:schemeClr val="tx1"/>
          </a:solidFill>
        </p:grpSpPr>
        <p:cxnSp>
          <p:nvCxnSpPr>
            <p:cNvPr id="13" name="Straight Connector 12"/>
            <p:cNvCxnSpPr/>
            <p:nvPr/>
          </p:nvCxnSpPr>
          <p:spPr>
            <a:xfrm>
              <a:off x="4061560" y="5264727"/>
              <a:ext cx="706582" cy="0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68144" y="4959927"/>
              <a:ext cx="836573" cy="290946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694218" y="5264728"/>
              <a:ext cx="706582" cy="0"/>
            </a:xfrm>
            <a:prstGeom prst="line">
              <a:avLst/>
            </a:prstGeom>
            <a:grpFill/>
            <a:ln w="57150"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4698867" y="5167743"/>
              <a:ext cx="193963" cy="193963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40746" y="5167743"/>
              <a:ext cx="193963" cy="193963"/>
            </a:xfrm>
            <a:prstGeom prst="ellipse">
              <a:avLst/>
            </a:prstGeom>
            <a:grpFill/>
            <a:ln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4241189" y="3423920"/>
            <a:ext cx="2987040" cy="0"/>
          </a:xfrm>
          <a:prstGeom prst="line">
            <a:avLst/>
          </a:prstGeom>
          <a:ln w="57150"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7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031" y="1666838"/>
            <a:ext cx="10286048" cy="4195481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CURRENT:</a:t>
            </a:r>
            <a:r>
              <a:rPr lang="en-US" sz="3200" b="1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is the flow of charges. Current is measured in </a:t>
            </a:r>
            <a:r>
              <a:rPr lang="en-US" sz="3200" b="1" u="sng" dirty="0" smtClean="0">
                <a:solidFill>
                  <a:srgbClr val="FF0000"/>
                </a:solidFill>
              </a:rPr>
              <a:t>AMPERES</a:t>
            </a:r>
            <a:r>
              <a:rPr lang="en-US" sz="3200" dirty="0" smtClean="0">
                <a:solidFill>
                  <a:srgbClr val="FF0000"/>
                </a:solidFill>
              </a:rPr>
              <a:t>, which we often shorten to </a:t>
            </a:r>
            <a:r>
              <a:rPr lang="en-US" sz="3200" b="1" u="sng" dirty="0" smtClean="0">
                <a:solidFill>
                  <a:srgbClr val="FF0000"/>
                </a:solidFill>
              </a:rPr>
              <a:t>AMPS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(A)</a:t>
            </a:r>
            <a:r>
              <a:rPr lang="en-US" sz="3200" dirty="0" smtClean="0">
                <a:solidFill>
                  <a:srgbClr val="FF0000"/>
                </a:solidFill>
              </a:rPr>
              <a:t>. </a:t>
            </a:r>
          </a:p>
          <a:p>
            <a:endParaRPr lang="en-US" sz="3200" dirty="0" smtClean="0"/>
          </a:p>
          <a:p>
            <a:r>
              <a:rPr lang="en-US" sz="3200" dirty="0" smtClean="0"/>
              <a:t>Amps are measured by an </a:t>
            </a:r>
            <a:r>
              <a:rPr lang="en-US" sz="3200" b="1" dirty="0" smtClean="0">
                <a:solidFill>
                  <a:srgbClr val="FF0000"/>
                </a:solidFill>
              </a:rPr>
              <a:t>ammeter</a:t>
            </a:r>
            <a:r>
              <a:rPr lang="en-US" sz="3200" dirty="0" smtClean="0"/>
              <a:t>. Often an ammeter is shown in a circuit diagram and looks like this: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4486988" y="5104279"/>
            <a:ext cx="2472604" cy="900545"/>
            <a:chOff x="4665118" y="4961774"/>
            <a:chExt cx="2472604" cy="900545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4665118" y="5412047"/>
              <a:ext cx="2472604" cy="27709"/>
            </a:xfrm>
            <a:prstGeom prst="line">
              <a:avLst/>
            </a:prstGeom>
            <a:ln w="57150"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5451147" y="4961774"/>
              <a:ext cx="900545" cy="9005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</a:rPr>
                <a:t>A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31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 </a:t>
            </a:r>
            <a:r>
              <a:rPr lang="en-US" dirty="0" err="1" smtClean="0"/>
              <a:t>Pg</a:t>
            </a:r>
            <a:r>
              <a:rPr lang="en-US" dirty="0" smtClean="0"/>
              <a:t> 92-93   YOU NEED A 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short circuit?</a:t>
            </a:r>
            <a:endParaRPr lang="en-US" dirty="0"/>
          </a:p>
          <a:p>
            <a:r>
              <a:rPr lang="en-US" dirty="0" smtClean="0"/>
              <a:t>Give three examples of a resistor. </a:t>
            </a:r>
            <a:endParaRPr lang="en-US" dirty="0"/>
          </a:p>
          <a:p>
            <a:r>
              <a:rPr lang="en-US" dirty="0" smtClean="0"/>
              <a:t>What is the unit for current?</a:t>
            </a:r>
            <a:endParaRPr lang="en-US" dirty="0"/>
          </a:p>
          <a:p>
            <a:r>
              <a:rPr lang="en-US" dirty="0" smtClean="0"/>
              <a:t>What two parts of the light bulb must be touched in order for the light bulb to light up?</a:t>
            </a:r>
          </a:p>
          <a:p>
            <a:r>
              <a:rPr lang="en-US" dirty="0" smtClean="0"/>
              <a:t>What is the symbol for a resistor?</a:t>
            </a:r>
          </a:p>
          <a:p>
            <a:r>
              <a:rPr lang="en-US" dirty="0" smtClean="0"/>
              <a:t>What is the difference between a closed and an open circuit?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16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1752600"/>
            <a:ext cx="7086600" cy="441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Common Symbols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75" y="1838271"/>
            <a:ext cx="6780050" cy="4248259"/>
          </a:xfrm>
        </p:spPr>
      </p:pic>
    </p:spTree>
    <p:extLst>
      <p:ext uri="{BB962C8B-B14F-4D97-AF65-F5344CB8AC3E}">
        <p14:creationId xmlns:p14="http://schemas.microsoft.com/office/powerpoint/2010/main" val="1426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Series Circuit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137" y="2332151"/>
            <a:ext cx="3286125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262" y="1749252"/>
            <a:ext cx="3731075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12192000" cy="813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972" y="-106363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Series Circuit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86" y="834571"/>
            <a:ext cx="11996057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In a series circuit, all points of resistance are connected on the same current path.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Old strands of Christmas lights were series circuits for safety reasons. If one bulb burned out, the whole string of lights went dead. This limited the risk of a spark from a shorted-out point causing a tree fire, but frustrated people when they had to check every bulb in the strand to find one that needed replacement.</a:t>
            </a:r>
          </a:p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The current is the same across every point in a series circuit. 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88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" y="-1405731"/>
            <a:ext cx="12126686" cy="4971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958" y="2166711"/>
            <a:ext cx="6796314" cy="4850946"/>
          </a:xfrm>
        </p:spPr>
        <p:txBody>
          <a:bodyPr>
            <a:normAutofit/>
          </a:bodyPr>
          <a:lstStyle/>
          <a:p>
            <a:r>
              <a:rPr lang="en-US" dirty="0" smtClean="0"/>
              <a:t>A single charge passes through</a:t>
            </a:r>
            <a:r>
              <a:rPr lang="en-US" dirty="0" smtClean="0">
                <a:solidFill>
                  <a:srgbClr val="FF0000"/>
                </a:solidFill>
              </a:rPr>
              <a:t> each resistor consecutively.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As resistors are added the current </a:t>
            </a:r>
            <a:r>
              <a:rPr lang="en-US" dirty="0" smtClean="0">
                <a:solidFill>
                  <a:srgbClr val="FF0000"/>
                </a:solidFill>
              </a:rPr>
              <a:t>decreases</a:t>
            </a:r>
          </a:p>
          <a:p>
            <a:r>
              <a:rPr lang="en-US" dirty="0" smtClean="0"/>
              <a:t>As resistors are added overall resistance </a:t>
            </a:r>
            <a:r>
              <a:rPr lang="en-US" dirty="0" smtClean="0">
                <a:solidFill>
                  <a:srgbClr val="FF0000"/>
                </a:solidFill>
              </a:rPr>
              <a:t>increases</a:t>
            </a:r>
          </a:p>
          <a:p>
            <a:r>
              <a:rPr lang="en-US" dirty="0" smtClean="0"/>
              <a:t>If one resistor (bulb) goes out</a:t>
            </a:r>
            <a:r>
              <a:rPr lang="en-US" dirty="0" smtClean="0">
                <a:solidFill>
                  <a:srgbClr val="FF0000"/>
                </a:solidFill>
              </a:rPr>
              <a:t> all of the bulbs will go out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19" b="10615"/>
          <a:stretch/>
        </p:blipFill>
        <p:spPr>
          <a:xfrm>
            <a:off x="320577" y="2518004"/>
            <a:ext cx="3730311" cy="354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Equivalent Resistance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Equivalent resistance is the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total amount of resistance in a circuit</a:t>
            </a:r>
            <a:r>
              <a:rPr lang="en-US" dirty="0" smtClean="0">
                <a:latin typeface="Comic Sans MS" pitchFamily="66" charset="0"/>
              </a:rPr>
              <a:t>, which in series circuits is the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sum of the resistance at every point across the circuit.</a:t>
            </a:r>
          </a:p>
          <a:p>
            <a:r>
              <a:rPr lang="en-US" dirty="0" smtClean="0">
                <a:latin typeface="Comic Sans MS" pitchFamily="66" charset="0"/>
              </a:rPr>
              <a:t>To calculate equivalent resistance in a series circuit, simply add the value of all the resistors together.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754" y="4920897"/>
            <a:ext cx="7090263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0"/>
          <a:stretch/>
        </p:blipFill>
        <p:spPr>
          <a:xfrm>
            <a:off x="1048657" y="1872343"/>
            <a:ext cx="5131862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6538" y="1600200"/>
            <a:ext cx="3642862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In a parallel circuit, each resistor has its own complete path from the positive terminal to the negative terminal.</a:t>
            </a:r>
          </a:p>
          <a:p>
            <a:r>
              <a:rPr lang="en-US" dirty="0" smtClean="0">
                <a:latin typeface="Comic Sans MS" pitchFamily="66" charset="0"/>
              </a:rPr>
              <a:t>This means that if one bulb burns out on the string of lights, all the other bulbs stay lit.</a:t>
            </a:r>
          </a:p>
          <a:p>
            <a:r>
              <a:rPr lang="en-US" dirty="0" smtClean="0">
                <a:latin typeface="Comic Sans MS" pitchFamily="66" charset="0"/>
              </a:rPr>
              <a:t>In a parallel circuit, voltage remains the same across each point.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501" y="1294411"/>
            <a:ext cx="7755937" cy="4298867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Potential difference (voltage)</a:t>
            </a:r>
            <a:r>
              <a:rPr lang="en-US" sz="2800" dirty="0" smtClean="0"/>
              <a:t>: </a:t>
            </a:r>
            <a:r>
              <a:rPr lang="en-US" sz="2800" u="sng" dirty="0" smtClean="0">
                <a:solidFill>
                  <a:srgbClr val="FF0000"/>
                </a:solidFill>
              </a:rPr>
              <a:t>(energy source)provides the “push” that makes the charges move around the circuit</a:t>
            </a:r>
            <a:endParaRPr lang="en-US" sz="2800" b="1" u="sng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Often a battery</a:t>
            </a:r>
          </a:p>
          <a:p>
            <a:pPr lvl="1"/>
            <a:r>
              <a:rPr lang="en-US" sz="2400" dirty="0" smtClean="0"/>
              <a:t>Commonly referred to as voltage</a:t>
            </a:r>
          </a:p>
          <a:p>
            <a:pPr lvl="1"/>
            <a:r>
              <a:rPr lang="en-US" sz="2000" dirty="0" smtClean="0"/>
              <a:t>This is analogous to gravitational potential energy. </a:t>
            </a:r>
          </a:p>
          <a:p>
            <a:pPr lvl="2"/>
            <a:r>
              <a:rPr lang="en-US" sz="2000" dirty="0" smtClean="0"/>
              <a:t>For batteries, the positive and negative charges are separated. A negative charge next to a negative is a high potential (they want to separate)also known as energy source</a:t>
            </a:r>
            <a:endParaRPr lang="en-US" sz="2000" dirty="0"/>
          </a:p>
          <a:p>
            <a:pPr marL="914400" lvl="2" indent="0">
              <a:buNone/>
            </a:pPr>
            <a:endParaRPr lang="en-US" sz="2000" dirty="0" smtClean="0"/>
          </a:p>
        </p:txBody>
      </p:sp>
      <p:pic>
        <p:nvPicPr>
          <p:cNvPr id="5" name="battery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93088" y="2430463"/>
            <a:ext cx="3648075" cy="2917825"/>
          </a:xfrm>
        </p:spPr>
      </p:pic>
      <p:sp>
        <p:nvSpPr>
          <p:cNvPr id="4" name="Rectangle 3"/>
          <p:cNvSpPr/>
          <p:nvPr/>
        </p:nvSpPr>
        <p:spPr>
          <a:xfrm>
            <a:off x="430562" y="5663893"/>
            <a:ext cx="8095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unit for potential difference is </a:t>
            </a:r>
            <a:r>
              <a:rPr lang="en-US" sz="2800" b="1" u="sng" dirty="0">
                <a:solidFill>
                  <a:srgbClr val="FF0000"/>
                </a:solidFill>
              </a:rPr>
              <a:t>VOLTS</a:t>
            </a:r>
            <a:r>
              <a:rPr lang="en-US" sz="2800" b="1" dirty="0">
                <a:solidFill>
                  <a:srgbClr val="FF0000"/>
                </a:solidFill>
              </a:rPr>
              <a:t> (V)</a:t>
            </a:r>
          </a:p>
        </p:txBody>
      </p:sp>
    </p:spTree>
    <p:extLst>
      <p:ext uri="{BB962C8B-B14F-4D97-AF65-F5344CB8AC3E}">
        <p14:creationId xmlns:p14="http://schemas.microsoft.com/office/powerpoint/2010/main" val="398871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house</a:t>
            </a:r>
          </a:p>
          <a:p>
            <a:r>
              <a:rPr lang="en-US" dirty="0" smtClean="0"/>
              <a:t>Your phone</a:t>
            </a:r>
          </a:p>
          <a:p>
            <a:r>
              <a:rPr lang="en-US" dirty="0" smtClean="0"/>
              <a:t>Your car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AutoShape 2" descr="Image result for cell ph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646" y="2763837"/>
            <a:ext cx="3041878" cy="3041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351" y="620031"/>
            <a:ext cx="4608276" cy="30665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544" y="3821566"/>
            <a:ext cx="5223670" cy="292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Circuit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46486" cy="4351338"/>
          </a:xfrm>
        </p:spPr>
        <p:txBody>
          <a:bodyPr/>
          <a:lstStyle/>
          <a:p>
            <a:r>
              <a:rPr lang="en-US" dirty="0" smtClean="0"/>
              <a:t>A single charge passes through </a:t>
            </a:r>
            <a:r>
              <a:rPr lang="en-US" dirty="0" smtClean="0">
                <a:solidFill>
                  <a:srgbClr val="FF0000"/>
                </a:solidFill>
              </a:rPr>
              <a:t>only one resistor</a:t>
            </a:r>
          </a:p>
          <a:p>
            <a:r>
              <a:rPr lang="en-US" dirty="0" smtClean="0"/>
              <a:t>As resistors are added, current </a:t>
            </a:r>
            <a:r>
              <a:rPr lang="en-US" dirty="0" smtClean="0">
                <a:solidFill>
                  <a:srgbClr val="FF0000"/>
                </a:solidFill>
              </a:rPr>
              <a:t>increases</a:t>
            </a:r>
          </a:p>
          <a:p>
            <a:r>
              <a:rPr lang="en-US" dirty="0" smtClean="0"/>
              <a:t>As resistors are added , overall resistance </a:t>
            </a:r>
            <a:r>
              <a:rPr lang="en-US" dirty="0" smtClean="0">
                <a:solidFill>
                  <a:srgbClr val="FF0000"/>
                </a:solidFill>
              </a:rPr>
              <a:t>decreases</a:t>
            </a:r>
          </a:p>
          <a:p>
            <a:r>
              <a:rPr lang="en-US" dirty="0" smtClean="0"/>
              <a:t>If one resistor (bulb) goes out </a:t>
            </a:r>
            <a:r>
              <a:rPr lang="en-US" dirty="0" smtClean="0">
                <a:solidFill>
                  <a:srgbClr val="FF0000"/>
                </a:solidFill>
              </a:rPr>
              <a:t>the remaining ones get brighter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113" y="1299029"/>
            <a:ext cx="5743479" cy="361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Equivalent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To calculate equivalent resistance in a parallel circuit,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add the inverse value of all the resistors together, and take the inverse of the sum.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666" y="4001294"/>
            <a:ext cx="7468830" cy="131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Example #1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657" y="1433286"/>
            <a:ext cx="8534400" cy="49831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Calculate the equivalent resistance in the series circuit shown below: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>
                <a:latin typeface="Comic Sans MS" pitchFamily="66" charset="0"/>
              </a:rPr>
              <a:t>R = (R</a:t>
            </a:r>
            <a:r>
              <a:rPr lang="en-US" baseline="-25000" dirty="0">
                <a:latin typeface="Comic Sans MS" pitchFamily="66" charset="0"/>
              </a:rPr>
              <a:t>1</a:t>
            </a:r>
            <a:r>
              <a:rPr lang="en-US" dirty="0">
                <a:latin typeface="Comic Sans MS" pitchFamily="66" charset="0"/>
              </a:rPr>
              <a:t>) + (R</a:t>
            </a:r>
            <a:r>
              <a:rPr lang="en-US" baseline="-25000" dirty="0">
                <a:latin typeface="Comic Sans MS" pitchFamily="66" charset="0"/>
              </a:rPr>
              <a:t>2</a:t>
            </a:r>
            <a:r>
              <a:rPr lang="en-US" dirty="0">
                <a:latin typeface="Comic Sans MS" pitchFamily="66" charset="0"/>
              </a:rPr>
              <a:t>) + (R</a:t>
            </a:r>
            <a:r>
              <a:rPr lang="en-US" baseline="-25000" dirty="0">
                <a:latin typeface="Comic Sans MS" pitchFamily="66" charset="0"/>
              </a:rPr>
              <a:t>3</a:t>
            </a:r>
            <a:r>
              <a:rPr lang="en-US" dirty="0">
                <a:latin typeface="Comic Sans MS" pitchFamily="66" charset="0"/>
              </a:rPr>
              <a:t>) + </a:t>
            </a:r>
            <a:r>
              <a:rPr lang="en-US" dirty="0" smtClean="0">
                <a:latin typeface="Comic Sans MS" pitchFamily="66" charset="0"/>
              </a:rPr>
              <a:t>…</a:t>
            </a:r>
          </a:p>
          <a:p>
            <a:r>
              <a:rPr lang="en-US" dirty="0">
                <a:latin typeface="Comic Sans MS" pitchFamily="66" charset="0"/>
              </a:rPr>
              <a:t>R = </a:t>
            </a:r>
            <a:r>
              <a:rPr lang="en-US" dirty="0" smtClean="0">
                <a:latin typeface="Comic Sans MS" pitchFamily="66" charset="0"/>
              </a:rPr>
              <a:t>(3) </a:t>
            </a:r>
            <a:r>
              <a:rPr lang="en-US" dirty="0">
                <a:latin typeface="Comic Sans MS" pitchFamily="66" charset="0"/>
              </a:rPr>
              <a:t>+ </a:t>
            </a:r>
            <a:r>
              <a:rPr lang="en-US" dirty="0" smtClean="0">
                <a:latin typeface="Comic Sans MS" pitchFamily="66" charset="0"/>
              </a:rPr>
              <a:t>(10) </a:t>
            </a:r>
            <a:r>
              <a:rPr lang="en-US" dirty="0">
                <a:latin typeface="Comic Sans MS" pitchFamily="66" charset="0"/>
              </a:rPr>
              <a:t>+ </a:t>
            </a:r>
            <a:r>
              <a:rPr lang="en-US" dirty="0" smtClean="0">
                <a:latin typeface="Comic Sans MS" pitchFamily="66" charset="0"/>
              </a:rPr>
              <a:t>(5)</a:t>
            </a:r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R = </a:t>
            </a:r>
            <a:r>
              <a:rPr lang="en-US" b="1" dirty="0" smtClean="0">
                <a:latin typeface="Comic Sans MS" pitchFamily="66" charset="0"/>
              </a:rPr>
              <a:t>18</a:t>
            </a:r>
            <a:r>
              <a:rPr lang="el-GR" b="1" dirty="0" smtClean="0">
                <a:latin typeface="Comic Sans MS" pitchFamily="66" charset="0"/>
              </a:rPr>
              <a:t>Ω</a:t>
            </a:r>
            <a:endParaRPr lang="en-US" b="1" dirty="0">
              <a:latin typeface="Comic Sans MS" pitchFamily="66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2209801"/>
            <a:ext cx="3294427" cy="21097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6286739" y="2684585"/>
            <a:ext cx="152400" cy="211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62800" y="3182813"/>
            <a:ext cx="7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86739" y="36576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9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57675" y="2286000"/>
            <a:ext cx="4245204" cy="213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808038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Example #2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114" y="917120"/>
            <a:ext cx="8686800" cy="57531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4200" dirty="0">
                <a:latin typeface="Comic Sans MS" pitchFamily="66" charset="0"/>
              </a:rPr>
              <a:t>Calculate the equivalent resistance in the parallel circuit shown below (round to the nearest tenth):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latin typeface="Comic Sans MS" pitchFamily="66" charset="0"/>
              </a:rPr>
              <a:t>1/R = (1/R</a:t>
            </a:r>
            <a:r>
              <a:rPr lang="en-US" baseline="-25000" dirty="0" smtClean="0">
                <a:latin typeface="Comic Sans MS" pitchFamily="66" charset="0"/>
              </a:rPr>
              <a:t>1</a:t>
            </a:r>
            <a:r>
              <a:rPr lang="en-US" dirty="0" smtClean="0">
                <a:latin typeface="Comic Sans MS" pitchFamily="66" charset="0"/>
              </a:rPr>
              <a:t>) + (1/R</a:t>
            </a:r>
            <a:r>
              <a:rPr lang="en-US" baseline="-25000" dirty="0" smtClean="0">
                <a:latin typeface="Comic Sans MS" pitchFamily="66" charset="0"/>
              </a:rPr>
              <a:t>2</a:t>
            </a:r>
            <a:r>
              <a:rPr lang="en-US" dirty="0" smtClean="0">
                <a:latin typeface="Comic Sans MS" pitchFamily="66" charset="0"/>
              </a:rPr>
              <a:t>) + (1/R</a:t>
            </a:r>
            <a:r>
              <a:rPr lang="en-US" baseline="-25000" dirty="0" smtClean="0">
                <a:latin typeface="Comic Sans MS" pitchFamily="66" charset="0"/>
              </a:rPr>
              <a:t>3</a:t>
            </a:r>
            <a:r>
              <a:rPr lang="en-US" dirty="0" smtClean="0">
                <a:latin typeface="Comic Sans MS" pitchFamily="66" charset="0"/>
              </a:rPr>
              <a:t>) + …</a:t>
            </a:r>
          </a:p>
          <a:p>
            <a:r>
              <a:rPr lang="en-US" dirty="0" smtClean="0">
                <a:latin typeface="Comic Sans MS" pitchFamily="66" charset="0"/>
              </a:rPr>
              <a:t>1/R = (1/10) + (1/20) + (1/30) + (1/40)</a:t>
            </a:r>
          </a:p>
          <a:p>
            <a:r>
              <a:rPr lang="en-US" dirty="0" smtClean="0">
                <a:latin typeface="Comic Sans MS" pitchFamily="66" charset="0"/>
              </a:rPr>
              <a:t>1/R </a:t>
            </a:r>
            <a:r>
              <a:rPr lang="en-US" smtClean="0">
                <a:latin typeface="Comic Sans MS" pitchFamily="66" charset="0"/>
              </a:rPr>
              <a:t>= (.21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r>
              <a:rPr lang="en-US" dirty="0" smtClean="0">
                <a:latin typeface="Comic Sans MS" pitchFamily="66" charset="0"/>
              </a:rPr>
              <a:t>R = </a:t>
            </a:r>
            <a:r>
              <a:rPr lang="en-US" b="1" dirty="0" smtClean="0">
                <a:latin typeface="Comic Sans MS" pitchFamily="66" charset="0"/>
              </a:rPr>
              <a:t>4.8 </a:t>
            </a:r>
            <a:r>
              <a:rPr lang="el-GR" b="1" dirty="0" smtClean="0">
                <a:latin typeface="Comic Sans MS" pitchFamily="66" charset="0"/>
              </a:rPr>
              <a:t>Ω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90" y="2057399"/>
            <a:ext cx="6143995" cy="30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5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469" y="0"/>
            <a:ext cx="8305800" cy="7159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Example #3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685800"/>
            <a:ext cx="8763000" cy="3581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A circuit is connected to a battery, and current flows through resistors of 4</a:t>
            </a:r>
            <a:r>
              <a:rPr lang="el-GR" dirty="0" smtClean="0">
                <a:latin typeface="Comic Sans MS" pitchFamily="66" charset="0"/>
              </a:rPr>
              <a:t>Ω</a:t>
            </a:r>
            <a:r>
              <a:rPr lang="en-US" dirty="0" smtClean="0">
                <a:latin typeface="Comic Sans MS" pitchFamily="66" charset="0"/>
              </a:rPr>
              <a:t>, 6</a:t>
            </a:r>
            <a:r>
              <a:rPr lang="el-GR" dirty="0" smtClean="0">
                <a:latin typeface="Comic Sans MS" pitchFamily="66" charset="0"/>
              </a:rPr>
              <a:t>Ω</a:t>
            </a:r>
            <a:r>
              <a:rPr lang="en-US" dirty="0" smtClean="0">
                <a:latin typeface="Comic Sans MS" pitchFamily="66" charset="0"/>
              </a:rPr>
              <a:t>, and 10</a:t>
            </a:r>
            <a:r>
              <a:rPr lang="el-GR" dirty="0" smtClean="0">
                <a:latin typeface="Comic Sans MS" pitchFamily="66" charset="0"/>
              </a:rPr>
              <a:t>Ω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latin typeface="Comic Sans MS" pitchFamily="66" charset="0"/>
              </a:rPr>
              <a:t>Draw the schematic representing this situation in a series circuit.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>
                <a:latin typeface="Comic Sans MS" pitchFamily="66" charset="0"/>
              </a:rPr>
              <a:t>Draw the schematic representing this situation in a </a:t>
            </a:r>
            <a:r>
              <a:rPr lang="en-US" dirty="0" smtClean="0">
                <a:latin typeface="Comic Sans MS" pitchFamily="66" charset="0"/>
              </a:rPr>
              <a:t>parallel </a:t>
            </a:r>
            <a:r>
              <a:rPr lang="en-US" dirty="0">
                <a:latin typeface="Comic Sans MS" pitchFamily="66" charset="0"/>
              </a:rPr>
              <a:t>circuit.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4495800"/>
            <a:ext cx="7239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94272" y="3681004"/>
            <a:ext cx="6641701" cy="2711448"/>
            <a:chOff x="3033261" y="4061395"/>
            <a:chExt cx="6641701" cy="27114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261" y="4188900"/>
              <a:ext cx="6263139" cy="258394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356358" y="5187992"/>
              <a:ext cx="5334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4</a:t>
              </a:r>
              <a:r>
                <a:rPr lang="el-GR" b="1" dirty="0"/>
                <a:t> Ω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00500" y="4061395"/>
              <a:ext cx="5334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4 </a:t>
              </a:r>
              <a:r>
                <a:rPr lang="el-GR" b="1" dirty="0" smtClean="0"/>
                <a:t>Ω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43124" y="5213717"/>
              <a:ext cx="5334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6</a:t>
              </a:r>
              <a:r>
                <a:rPr lang="el-GR" b="1" dirty="0"/>
                <a:t> Ω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00500" y="5672070"/>
              <a:ext cx="6477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10</a:t>
              </a:r>
              <a:r>
                <a:rPr lang="el-GR" b="1" dirty="0"/>
                <a:t>Ω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33437" y="5211631"/>
              <a:ext cx="5715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6</a:t>
              </a:r>
              <a:r>
                <a:rPr lang="el-GR" b="1" dirty="0">
                  <a:solidFill>
                    <a:srgbClr val="FF0000"/>
                  </a:solidFill>
                </a:rPr>
                <a:t> Ω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51062" y="5211631"/>
              <a:ext cx="7239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10</a:t>
              </a:r>
              <a:r>
                <a:rPr lang="el-GR" b="1" dirty="0">
                  <a:solidFill>
                    <a:srgbClr val="FF0000"/>
                  </a:solidFill>
                </a:rPr>
                <a:t> Ω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796788" y="5480872"/>
            <a:ext cx="499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10</a:t>
            </a:r>
            <a:r>
              <a:rPr lang="el-GR" b="1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37045" y="5789858"/>
            <a:ext cx="39789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Ω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5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#4-5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3200" dirty="0"/>
              <a:t>If R1 = 3 </a:t>
            </a:r>
            <a:r>
              <a:rPr lang="el-GR" sz="3200" dirty="0"/>
              <a:t>Ω</a:t>
            </a:r>
            <a:r>
              <a:rPr lang="en-US" sz="3200" dirty="0"/>
              <a:t>, R2 = 5</a:t>
            </a:r>
            <a:r>
              <a:rPr lang="el-GR" sz="3200" dirty="0"/>
              <a:t> Ω</a:t>
            </a:r>
            <a:r>
              <a:rPr lang="en-US" sz="3200" dirty="0"/>
              <a:t>, &amp; R3 = 1</a:t>
            </a:r>
            <a:r>
              <a:rPr lang="el-GR" sz="3200" dirty="0"/>
              <a:t> Ω</a:t>
            </a:r>
            <a:r>
              <a:rPr lang="en-US" sz="3200" dirty="0"/>
              <a:t>, what is the equivalent resistance in the circuit?</a:t>
            </a:r>
          </a:p>
          <a:p>
            <a:pPr lvl="2"/>
            <a:r>
              <a:rPr lang="en-US" sz="2800" dirty="0" err="1">
                <a:solidFill>
                  <a:schemeClr val="accent1"/>
                </a:solidFill>
              </a:rPr>
              <a:t>Req</a:t>
            </a:r>
            <a:r>
              <a:rPr lang="en-US" sz="2800" dirty="0">
                <a:solidFill>
                  <a:schemeClr val="accent1"/>
                </a:solidFill>
              </a:rPr>
              <a:t> = 3 + 5 + 1 = 9</a:t>
            </a:r>
            <a:r>
              <a:rPr lang="el-GR" sz="2800" dirty="0">
                <a:solidFill>
                  <a:schemeClr val="accent1"/>
                </a:solidFill>
              </a:rPr>
              <a:t> </a:t>
            </a:r>
            <a:r>
              <a:rPr lang="el-GR" sz="2800" dirty="0" smtClean="0">
                <a:solidFill>
                  <a:schemeClr val="accent1"/>
                </a:solidFill>
              </a:rPr>
              <a:t>Ω</a:t>
            </a:r>
            <a:endParaRPr lang="en-US" sz="2800" dirty="0" smtClean="0">
              <a:solidFill>
                <a:schemeClr val="accent1"/>
              </a:solidFill>
            </a:endParaRPr>
          </a:p>
          <a:p>
            <a:pPr marL="914400" lvl="2" indent="0">
              <a:buNone/>
            </a:pPr>
            <a:endParaRPr lang="en-US" sz="2800" dirty="0" smtClean="0">
              <a:solidFill>
                <a:schemeClr val="accent1"/>
              </a:solidFill>
            </a:endParaRPr>
          </a:p>
          <a:p>
            <a:pPr lvl="2"/>
            <a:endParaRPr lang="en-US" sz="2800" dirty="0">
              <a:solidFill>
                <a:schemeClr val="accent1"/>
              </a:solidFill>
            </a:endParaRPr>
          </a:p>
          <a:p>
            <a:pPr lvl="1"/>
            <a:r>
              <a:rPr lang="en-US" sz="3200" dirty="0" smtClean="0"/>
              <a:t>If </a:t>
            </a:r>
            <a:r>
              <a:rPr lang="en-US" sz="3200" dirty="0"/>
              <a:t>R1 = 4 </a:t>
            </a:r>
            <a:r>
              <a:rPr lang="el-GR" sz="3200" dirty="0"/>
              <a:t>Ω</a:t>
            </a:r>
            <a:r>
              <a:rPr lang="en-US" sz="3200" dirty="0"/>
              <a:t>, R2 = 2</a:t>
            </a:r>
            <a:r>
              <a:rPr lang="el-GR" sz="3200" dirty="0"/>
              <a:t> Ω</a:t>
            </a:r>
            <a:r>
              <a:rPr lang="en-US" sz="3200" dirty="0"/>
              <a:t>, &amp; R3 = 2</a:t>
            </a:r>
            <a:r>
              <a:rPr lang="el-GR" sz="3200" dirty="0"/>
              <a:t> Ω</a:t>
            </a:r>
            <a:r>
              <a:rPr lang="en-US" sz="3200" dirty="0"/>
              <a:t>, what is the equivalent resistance in the circuit?</a:t>
            </a:r>
          </a:p>
          <a:p>
            <a:pPr lvl="2"/>
            <a:r>
              <a:rPr lang="en-US" sz="2800" dirty="0">
                <a:solidFill>
                  <a:schemeClr val="accent1"/>
                </a:solidFill>
              </a:rPr>
              <a:t>1/</a:t>
            </a:r>
            <a:r>
              <a:rPr lang="en-US" sz="2800" dirty="0" err="1">
                <a:solidFill>
                  <a:schemeClr val="accent1"/>
                </a:solidFill>
              </a:rPr>
              <a:t>Req</a:t>
            </a:r>
            <a:r>
              <a:rPr lang="en-US" sz="2800" dirty="0">
                <a:solidFill>
                  <a:schemeClr val="accent1"/>
                </a:solidFill>
              </a:rPr>
              <a:t> = ¼ + ½ + ½ = 1.25</a:t>
            </a:r>
          </a:p>
          <a:p>
            <a:pPr lvl="2"/>
            <a:r>
              <a:rPr lang="en-US" sz="2800" dirty="0" err="1">
                <a:solidFill>
                  <a:schemeClr val="accent1"/>
                </a:solidFill>
              </a:rPr>
              <a:t>Req</a:t>
            </a:r>
            <a:r>
              <a:rPr lang="en-US" sz="2800" dirty="0">
                <a:solidFill>
                  <a:schemeClr val="accent1"/>
                </a:solidFill>
              </a:rPr>
              <a:t> = 1/1.25 = 0.8 </a:t>
            </a:r>
            <a:r>
              <a:rPr lang="el-GR" sz="2800" dirty="0">
                <a:solidFill>
                  <a:schemeClr val="accent1"/>
                </a:solidFill>
              </a:rPr>
              <a:t>Ω</a:t>
            </a:r>
            <a:endParaRPr lang="en-US" sz="2800" dirty="0">
              <a:solidFill>
                <a:schemeClr val="accent1"/>
              </a:solidFill>
            </a:endParaRPr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856" y="4865596"/>
            <a:ext cx="3334801" cy="1688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829" y="2356139"/>
            <a:ext cx="2742938" cy="175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4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www.youtube.com/watch?v=4thVCspAfK4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www.youtube.com/watch?v=a3Ftc_2iu7s&amp;t=110s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www.youtube.co6m/watch?v=JeFyJN9qW48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www.youtube.com/watch?v=0j0wUOt9PK0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1812" y="272457"/>
            <a:ext cx="8825658" cy="3329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CALCULATOR TODAY!!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Handouts</a:t>
            </a:r>
            <a:br>
              <a:rPr lang="en-US" dirty="0"/>
            </a:br>
            <a:r>
              <a:rPr lang="en-US" dirty="0"/>
              <a:t>Phones Up </a:t>
            </a:r>
            <a:br>
              <a:rPr lang="en-US" dirty="0"/>
            </a:br>
            <a:r>
              <a:rPr lang="en-US" dirty="0" smtClean="0"/>
              <a:t>Starter </a:t>
            </a:r>
            <a:r>
              <a:rPr lang="en-US" dirty="0" err="1" smtClean="0"/>
              <a:t>pg</a:t>
            </a:r>
            <a:r>
              <a:rPr lang="en-US" dirty="0" smtClean="0"/>
              <a:t> 92-93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 </a:t>
            </a:r>
            <a:r>
              <a:rPr lang="en-US" dirty="0" err="1" smtClean="0"/>
              <a:t>pg</a:t>
            </a:r>
            <a:r>
              <a:rPr lang="en-US" dirty="0" smtClean="0"/>
              <a:t> 92-93 You need a calculator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series circuit? Define and give example. </a:t>
            </a:r>
          </a:p>
          <a:p>
            <a:r>
              <a:rPr lang="en-US" dirty="0" smtClean="0"/>
              <a:t>What is a parallel circuit? Define and give example.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4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 CIRCUIT </a:t>
            </a:r>
            <a:r>
              <a:rPr lang="en-US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diagram a circuit with a potential difference, switch, resistor, and an ammeter.</a:t>
            </a:r>
            <a:endParaRPr lang="en-US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 </a:t>
            </a:r>
            <a:r>
              <a:rPr lang="en-US" dirty="0" err="1" smtClean="0"/>
              <a:t>pg</a:t>
            </a:r>
            <a:r>
              <a:rPr lang="en-US" dirty="0" smtClean="0"/>
              <a:t> 92-93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the below batteries which one would not work in a circuit? Why?</a:t>
            </a:r>
          </a:p>
          <a:p>
            <a:pPr marL="0" indent="0">
              <a:buNone/>
            </a:pPr>
            <a:r>
              <a:rPr lang="en-US" dirty="0" smtClean="0"/>
              <a:t>A. 		B.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does salt water work as a conductor while pure distilled water is an insulator?</a:t>
            </a:r>
          </a:p>
          <a:p>
            <a:endParaRPr lang="en-US" dirty="0"/>
          </a:p>
          <a:p>
            <a:r>
              <a:rPr lang="en-US" dirty="0" smtClean="0"/>
              <a:t>What is the difference between a parallel and a series circuit?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044" y="2209567"/>
            <a:ext cx="760983" cy="11504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118" y="2274882"/>
            <a:ext cx="806386" cy="115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2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Today we will: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Show how to calculate resistance, potential difference and power in a circuit using ohms law.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Demonstrate how to use ohms law to solve word problems.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Questions: </a:t>
            </a:r>
          </a:p>
          <a:p>
            <a:pPr marL="0" indent="0">
              <a:buNone/>
            </a:pPr>
            <a:r>
              <a:rPr lang="en-US" dirty="0" smtClean="0"/>
              <a:t>How does energy flow through a system?</a:t>
            </a:r>
          </a:p>
          <a:p>
            <a:pPr marL="0" indent="0">
              <a:buNone/>
            </a:pPr>
            <a:r>
              <a:rPr lang="en-US" dirty="0" smtClean="0"/>
              <a:t>How is electrical energy converted into other forms of energy?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386806"/>
            <a:ext cx="4114800" cy="3228975"/>
          </a:xfrm>
        </p:spPr>
      </p:pic>
    </p:spTree>
    <p:extLst>
      <p:ext uri="{BB962C8B-B14F-4D97-AF65-F5344CB8AC3E}">
        <p14:creationId xmlns:p14="http://schemas.microsoft.com/office/powerpoint/2010/main" val="39073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608" y="1853248"/>
            <a:ext cx="11500351" cy="3416300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OHM’s LAW</a:t>
            </a:r>
            <a:r>
              <a:rPr lang="en-US" sz="2800" b="1" dirty="0" smtClean="0"/>
              <a:t> </a:t>
            </a:r>
            <a:r>
              <a:rPr lang="en-US" sz="2800" dirty="0" smtClean="0"/>
              <a:t>– </a:t>
            </a:r>
            <a:r>
              <a:rPr lang="en-US" sz="2800" dirty="0" smtClean="0">
                <a:solidFill>
                  <a:srgbClr val="FF0000"/>
                </a:solidFill>
              </a:rPr>
              <a:t>relates </a:t>
            </a:r>
            <a:r>
              <a:rPr lang="en-US" sz="2800" b="1" dirty="0" smtClean="0">
                <a:solidFill>
                  <a:srgbClr val="FF0000"/>
                </a:solidFill>
              </a:rPr>
              <a:t>potential difference (V)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current (I)</a:t>
            </a:r>
            <a:r>
              <a:rPr lang="en-US" sz="2800" dirty="0" smtClean="0">
                <a:solidFill>
                  <a:srgbClr val="FF0000"/>
                </a:solidFill>
              </a:rPr>
              <a:t>, and </a:t>
            </a:r>
            <a:r>
              <a:rPr lang="en-US" sz="2800" b="1" dirty="0" smtClean="0">
                <a:solidFill>
                  <a:srgbClr val="FF0000"/>
                </a:solidFill>
              </a:rPr>
              <a:t>resistance (R)</a:t>
            </a:r>
            <a:r>
              <a:rPr lang="en-US" sz="2800" dirty="0" smtClean="0">
                <a:solidFill>
                  <a:srgbClr val="FF0000"/>
                </a:solidFill>
              </a:rPr>
              <a:t>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Potential difference=volts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current=amps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Resistance=ohms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088" y="2865086"/>
            <a:ext cx="5231390" cy="341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5" y="1480119"/>
            <a:ext cx="3333896" cy="217850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47360" y="1389029"/>
            <a:ext cx="6482080" cy="4951161"/>
          </a:xfrm>
        </p:spPr>
        <p:txBody>
          <a:bodyPr>
            <a:noAutofit/>
          </a:bodyPr>
          <a:lstStyle/>
          <a:p>
            <a:r>
              <a:rPr lang="en-US" sz="2800" dirty="0" smtClean="0"/>
              <a:t>Applying Ohm’s Law:</a:t>
            </a:r>
          </a:p>
          <a:p>
            <a:pPr marL="0" indent="0">
              <a:buNone/>
            </a:pPr>
            <a:r>
              <a:rPr lang="en-US" sz="2800" dirty="0" smtClean="0"/>
              <a:t>If the resistor remains as is, what happens if I increase the potential difference (aka put a battery in the circuit with a higher voltage)?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the current increases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If the potential difference remains the same, but I decrease the value of the resistor, what happens?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the current increases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Content Placeholder 8"/>
          <p:cNvPicPr>
            <a:picLocks noChangeAspect="1"/>
          </p:cNvPicPr>
          <p:nvPr/>
        </p:nvPicPr>
        <p:blipFill rotWithShape="1">
          <a:blip r:embed="rId3"/>
          <a:srcRect l="21087" r="23383"/>
          <a:stretch/>
        </p:blipFill>
        <p:spPr>
          <a:xfrm>
            <a:off x="2808472" y="3864610"/>
            <a:ext cx="2540000" cy="240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2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69" y="2056092"/>
            <a:ext cx="4248613" cy="318646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5653587" cy="42002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Low current vs High current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54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6488" y="2603500"/>
            <a:ext cx="5599332" cy="294163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853373" y="1853248"/>
            <a:ext cx="4396341" cy="420024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the current measured by the ammeter?</a:t>
            </a:r>
          </a:p>
          <a:p>
            <a:pPr lvl="1"/>
            <a:r>
              <a:rPr lang="en-US" sz="3200" dirty="0" smtClean="0"/>
              <a:t>I = V/R = 10/60 = 0.167 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621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745" y="2743201"/>
            <a:ext cx="4825158" cy="34163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the potential difference in this circuit?</a:t>
            </a:r>
          </a:p>
          <a:p>
            <a:pPr lvl="1"/>
            <a:r>
              <a:rPr lang="en-US" sz="3200" dirty="0" smtClean="0"/>
              <a:t>V=IR=(2)(30)=60 V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01619" y="2743201"/>
            <a:ext cx="4825302" cy="269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2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the resistance in this circuit?</a:t>
            </a:r>
          </a:p>
          <a:p>
            <a:pPr lvl="1"/>
            <a:r>
              <a:rPr lang="en-US" sz="3600" dirty="0" smtClean="0"/>
              <a:t>R=V/I=6/2=3</a:t>
            </a:r>
            <a:r>
              <a:rPr lang="el-GR" sz="3600" dirty="0" smtClean="0"/>
              <a:t>Ω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29652"/>
          <a:stretch/>
        </p:blipFill>
        <p:spPr>
          <a:xfrm>
            <a:off x="6674060" y="1767567"/>
            <a:ext cx="3394500" cy="2697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60457" y="261257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8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Power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075127" cy="4351338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P=VI</a:t>
            </a:r>
          </a:p>
          <a:p>
            <a:r>
              <a:rPr lang="en-US" sz="6000" dirty="0" smtClean="0"/>
              <a:t>Power = Voltage X Current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8392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00512" y="1853248"/>
            <a:ext cx="9416064" cy="34163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Circuits are usually drawn with a simplified diagram representing the power source or battery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symbol used for potential difference (battery) in a circuit often looks like this: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4617943" y="5953993"/>
            <a:ext cx="1981201" cy="872837"/>
            <a:chOff x="4613563" y="3782291"/>
            <a:chExt cx="1981201" cy="87283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613563" y="4211782"/>
              <a:ext cx="7065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20145" y="3990109"/>
              <a:ext cx="0" cy="4156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500254" y="3782291"/>
              <a:ext cx="0" cy="8728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708073" y="3990109"/>
              <a:ext cx="0" cy="4156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888182" y="3782291"/>
              <a:ext cx="0" cy="8728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888182" y="4197927"/>
              <a:ext cx="7065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742" y="2379015"/>
            <a:ext cx="6093030" cy="259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AC/DC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Direct Current:</a:t>
            </a:r>
            <a:r>
              <a:rPr lang="en-US" dirty="0"/>
              <a:t> </a:t>
            </a:r>
            <a:r>
              <a:rPr lang="en-US" b="1" dirty="0"/>
              <a:t>a constant stream of electrons in one direction.</a:t>
            </a:r>
            <a:endParaRPr lang="en-US" dirty="0"/>
          </a:p>
          <a:p>
            <a:r>
              <a:rPr lang="en-US" i="1" dirty="0"/>
              <a:t>DC example:</a:t>
            </a:r>
            <a:r>
              <a:rPr lang="en-US" b="1" dirty="0"/>
              <a:t> a </a:t>
            </a:r>
            <a:r>
              <a:rPr lang="en-US" b="1" dirty="0" smtClean="0"/>
              <a:t>battery</a:t>
            </a:r>
          </a:p>
          <a:p>
            <a:endParaRPr lang="en-US" b="1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www.youtube.com/watch?v=5UYF23C2Hew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Alternating Current: charges constantly reverse directions (60 times per second in the US)</a:t>
            </a:r>
            <a:endParaRPr lang="en-US" dirty="0"/>
          </a:p>
          <a:p>
            <a:r>
              <a:rPr lang="en-US" i="1" dirty="0"/>
              <a:t>AC example: </a:t>
            </a:r>
            <a:r>
              <a:rPr lang="en-US" b="1" dirty="0"/>
              <a:t>120 Volt wall outlet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52" y="243681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1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 on front of Ohm’s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432143" cy="43513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What is the power of an electric circuit running with 1.2amps and 5 volts?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What is the potential difference when a circuit has 2 watts of power and 4 amps of resistance?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 student creates a circuit with a current of 15 amps and a voltage of 50v how much power will the circuit generate?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 circuit with 30v and 12 watts of power, what is the current?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If the current increases in a circuit what will happen to the power generated?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334" y="501925"/>
            <a:ext cx="6807128" cy="5098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902" y="2516237"/>
            <a:ext cx="5437909" cy="930980"/>
          </a:xfrm>
        </p:spPr>
        <p:txBody>
          <a:bodyPr/>
          <a:lstStyle/>
          <a:p>
            <a:r>
              <a:rPr lang="en-US" dirty="0" smtClean="0"/>
              <a:t>TRANSFORMERS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66" y="36435"/>
            <a:ext cx="5909982" cy="6821565"/>
          </a:xfrm>
        </p:spPr>
        <p:txBody>
          <a:bodyPr>
            <a:normAutofit/>
          </a:bodyPr>
          <a:lstStyle/>
          <a:p>
            <a:r>
              <a:rPr lang="en-US" dirty="0" smtClean="0"/>
              <a:t>You need a calculator today!</a:t>
            </a:r>
          </a:p>
          <a:p>
            <a:r>
              <a:rPr lang="en-US" dirty="0" smtClean="0"/>
              <a:t>Put your phone away</a:t>
            </a:r>
          </a:p>
          <a:p>
            <a:r>
              <a:rPr lang="en-US" dirty="0"/>
              <a:t> </a:t>
            </a:r>
            <a:r>
              <a:rPr lang="en-US" dirty="0" smtClean="0"/>
              <a:t>Get out your homework and turn it in ASAP</a:t>
            </a:r>
          </a:p>
          <a:p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Objective: </a:t>
            </a:r>
          </a:p>
          <a:p>
            <a:pPr algn="l"/>
            <a:r>
              <a:rPr lang="en-US" dirty="0" smtClean="0"/>
              <a:t>Identify the different types of transformers. </a:t>
            </a:r>
          </a:p>
          <a:p>
            <a:pPr algn="l"/>
            <a:r>
              <a:rPr lang="en-US" dirty="0" smtClean="0"/>
              <a:t>Review electrical energy and demonstrate understanding of electricity through a quiz.</a:t>
            </a:r>
          </a:p>
          <a:p>
            <a:pPr algn="l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816771" cy="475660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Transformers are composed of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iron core ring wrapped in coils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 </a:t>
            </a:r>
          </a:p>
          <a:p>
            <a:r>
              <a:rPr lang="en-US" dirty="0"/>
              <a:t>One coil is connected to an </a:t>
            </a:r>
            <a:r>
              <a:rPr lang="en-US" dirty="0" smtClean="0">
                <a:solidFill>
                  <a:srgbClr val="FF0000"/>
                </a:solidFill>
              </a:rPr>
              <a:t>AC input voltage </a:t>
            </a:r>
            <a:r>
              <a:rPr lang="en-US" dirty="0"/>
              <a:t>and is called the primary coil (input). The other coil is connected to an </a:t>
            </a:r>
            <a:r>
              <a:rPr lang="en-US" dirty="0" smtClean="0">
                <a:solidFill>
                  <a:srgbClr val="FF0000"/>
                </a:solidFill>
              </a:rPr>
              <a:t>output circuit </a:t>
            </a:r>
            <a:r>
              <a:rPr lang="en-US" dirty="0"/>
              <a:t>with a load </a:t>
            </a:r>
            <a:r>
              <a:rPr lang="en-US" dirty="0" smtClean="0">
                <a:solidFill>
                  <a:srgbClr val="FF0000"/>
                </a:solidFill>
              </a:rPr>
              <a:t>resistance</a:t>
            </a:r>
            <a:r>
              <a:rPr lang="en-US" dirty="0" smtClean="0"/>
              <a:t> </a:t>
            </a:r>
            <a:r>
              <a:rPr lang="en-US" dirty="0"/>
              <a:t>and is called the </a:t>
            </a:r>
            <a:r>
              <a:rPr lang="en-US" dirty="0" smtClean="0">
                <a:solidFill>
                  <a:srgbClr val="FF0000"/>
                </a:solidFill>
              </a:rPr>
              <a:t>secondary coil(output).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 </a:t>
            </a:r>
          </a:p>
          <a:p>
            <a:r>
              <a:rPr lang="en-US" dirty="0"/>
              <a:t>The two coils are well </a:t>
            </a:r>
            <a:r>
              <a:rPr lang="en-US" dirty="0" smtClean="0">
                <a:solidFill>
                  <a:srgbClr val="FF0000"/>
                </a:solidFill>
              </a:rPr>
              <a:t>insulated</a:t>
            </a:r>
            <a:r>
              <a:rPr lang="en-US" dirty="0" smtClean="0"/>
              <a:t> from </a:t>
            </a:r>
            <a:r>
              <a:rPr lang="en-US" dirty="0"/>
              <a:t>each other and do not form a </a:t>
            </a:r>
            <a:r>
              <a:rPr lang="en-US" dirty="0" smtClean="0">
                <a:solidFill>
                  <a:srgbClr val="FF0000"/>
                </a:solidFill>
              </a:rPr>
              <a:t>physical</a:t>
            </a:r>
            <a:r>
              <a:rPr lang="en-US" dirty="0" smtClean="0"/>
              <a:t> electrical </a:t>
            </a:r>
            <a:r>
              <a:rPr lang="en-US" dirty="0"/>
              <a:t>connection.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Transformers can either </a:t>
            </a:r>
            <a:r>
              <a:rPr lang="en-US" dirty="0" smtClean="0">
                <a:solidFill>
                  <a:srgbClr val="FF0000"/>
                </a:solidFill>
              </a:rPr>
              <a:t>step up </a:t>
            </a:r>
            <a:r>
              <a:rPr lang="en-US" dirty="0"/>
              <a:t>or </a:t>
            </a:r>
            <a:r>
              <a:rPr lang="en-US" dirty="0" smtClean="0">
                <a:solidFill>
                  <a:srgbClr val="FF0000"/>
                </a:solidFill>
              </a:rPr>
              <a:t>step down </a:t>
            </a:r>
            <a:r>
              <a:rPr lang="en-US" dirty="0" smtClean="0"/>
              <a:t>a </a:t>
            </a:r>
            <a:r>
              <a:rPr lang="en-US" dirty="0"/>
              <a:t>voltage.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 constantly changing </a:t>
            </a:r>
            <a:r>
              <a:rPr lang="en-US" dirty="0" smtClean="0">
                <a:solidFill>
                  <a:srgbClr val="FF0000"/>
                </a:solidFill>
              </a:rPr>
              <a:t>current</a:t>
            </a:r>
            <a:r>
              <a:rPr lang="en-US" dirty="0" smtClean="0"/>
              <a:t> induces </a:t>
            </a:r>
            <a:r>
              <a:rPr lang="en-US" dirty="0"/>
              <a:t>a changing </a:t>
            </a:r>
            <a:r>
              <a:rPr lang="en-US" dirty="0" smtClean="0">
                <a:solidFill>
                  <a:srgbClr val="FF0000"/>
                </a:solidFill>
              </a:rPr>
              <a:t>magnetic field </a:t>
            </a: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core</a:t>
            </a:r>
            <a:r>
              <a:rPr lang="en-US" dirty="0" smtClean="0"/>
              <a:t> of </a:t>
            </a:r>
            <a:r>
              <a:rPr lang="en-US" dirty="0"/>
              <a:t>the transformer.  </a:t>
            </a:r>
          </a:p>
          <a:p>
            <a:r>
              <a:rPr lang="en-US" dirty="0"/>
              <a:t>	                               </a:t>
            </a:r>
          </a:p>
          <a:p>
            <a:r>
              <a:rPr lang="en-US" dirty="0"/>
              <a:t>If there are fewer coil turns in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secondary</a:t>
            </a:r>
            <a:r>
              <a:rPr lang="en-US" dirty="0" smtClean="0"/>
              <a:t> than </a:t>
            </a:r>
            <a:r>
              <a:rPr lang="en-US" dirty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primary</a:t>
            </a:r>
            <a:r>
              <a:rPr lang="en-US" dirty="0" smtClean="0"/>
              <a:t>, </a:t>
            </a:r>
            <a:r>
              <a:rPr lang="en-US" dirty="0"/>
              <a:t>it is a step-down transformer (high voltage to low).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Step-up is the </a:t>
            </a:r>
            <a:r>
              <a:rPr lang="en-US" b="1" dirty="0"/>
              <a:t>opposite</a:t>
            </a:r>
            <a:r>
              <a:rPr lang="en-US" dirty="0"/>
              <a:t> of step-down, it has fewer coil turns on input the than the output and changes the voltage from lower into higher.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1686"/>
            <a:ext cx="3349171" cy="17011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00851" y="727603"/>
            <a:ext cx="5081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www.youtube.com/watch?v=w9ugMmrCTg0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5" y="-26534"/>
            <a:ext cx="10515600" cy="1325563"/>
          </a:xfrm>
        </p:spPr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9029"/>
            <a:ext cx="12192000" cy="54573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  <a:r>
              <a:rPr lang="en-US" dirty="0"/>
              <a:t>. What type of current is used to power your house?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AC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2. If a circuit has a current of 4A and a power of 12W, what is the potential difference?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V=P/I 	12/4=3v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3. What is the resistance of a circuit with a voltage of 9v and a current of 7A?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 	</a:t>
            </a:r>
            <a:r>
              <a:rPr lang="en-US" dirty="0" smtClean="0">
                <a:solidFill>
                  <a:srgbClr val="FF0000"/>
                </a:solidFill>
              </a:rPr>
              <a:t>R=V/I  9/7=1.29</a:t>
            </a:r>
            <a:r>
              <a:rPr lang="el-GR" dirty="0" smtClean="0">
                <a:solidFill>
                  <a:srgbClr val="FF0000"/>
                </a:solidFill>
              </a:rPr>
              <a:t>Ω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4. What is the equivalent resistance of a series circuit with resistors at 3Ω, 4 Ω, and 6 Ω?</a:t>
            </a:r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 = (R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) + (R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 + (R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FF0000"/>
                </a:solidFill>
              </a:rPr>
              <a:t> 3+4+6=13</a:t>
            </a:r>
            <a:r>
              <a:rPr lang="en-US" dirty="0">
                <a:solidFill>
                  <a:srgbClr val="FF0000"/>
                </a:solidFill>
              </a:rPr>
              <a:t>Ω</a:t>
            </a:r>
          </a:p>
          <a:p>
            <a:r>
              <a:rPr lang="en-US" dirty="0"/>
              <a:t> 5. 4.What is the equivalent resistance of a parallel circuit with resistors at 3Ω, 4 Ω, and 6 Ω?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dirty="0">
                <a:solidFill>
                  <a:srgbClr val="FF0000"/>
                </a:solidFill>
              </a:rPr>
              <a:t> 1/R = (1/R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) + (1/R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 + (1/R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 smtClean="0">
                <a:solidFill>
                  <a:srgbClr val="FF0000"/>
                </a:solidFill>
              </a:rPr>
              <a:t>		1/R </a:t>
            </a:r>
            <a:r>
              <a:rPr lang="en-US" dirty="0">
                <a:solidFill>
                  <a:srgbClr val="FF0000"/>
                </a:solidFill>
              </a:rPr>
              <a:t>= (</a:t>
            </a:r>
            <a:r>
              <a:rPr lang="en-US" dirty="0" smtClean="0">
                <a:solidFill>
                  <a:srgbClr val="FF0000"/>
                </a:solidFill>
              </a:rPr>
              <a:t>1/3) </a:t>
            </a:r>
            <a:r>
              <a:rPr lang="en-US" dirty="0">
                <a:solidFill>
                  <a:srgbClr val="FF0000"/>
                </a:solidFill>
              </a:rPr>
              <a:t>+ (</a:t>
            </a:r>
            <a:r>
              <a:rPr lang="en-US" dirty="0" smtClean="0">
                <a:solidFill>
                  <a:srgbClr val="FF0000"/>
                </a:solidFill>
              </a:rPr>
              <a:t>1/4) </a:t>
            </a:r>
            <a:r>
              <a:rPr lang="en-US" dirty="0">
                <a:solidFill>
                  <a:srgbClr val="FF0000"/>
                </a:solidFill>
              </a:rPr>
              <a:t>+ (</a:t>
            </a:r>
            <a:r>
              <a:rPr lang="en-US" dirty="0" smtClean="0">
                <a:solidFill>
                  <a:srgbClr val="FF0000"/>
                </a:solidFill>
              </a:rPr>
              <a:t>1/6)		</a:t>
            </a:r>
            <a:r>
              <a:rPr lang="en-US" dirty="0">
                <a:solidFill>
                  <a:srgbClr val="FF0000"/>
                </a:solidFill>
              </a:rPr>
              <a:t> 1</a:t>
            </a:r>
            <a:r>
              <a:rPr lang="en-US" dirty="0" smtClean="0">
                <a:solidFill>
                  <a:srgbClr val="FF0000"/>
                </a:solidFill>
              </a:rPr>
              <a:t>/.75=1.33Ω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8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 Circuit PROJECT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8" y="3080211"/>
            <a:ext cx="4473726" cy="34163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058" y="2943497"/>
            <a:ext cx="5492163" cy="36614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609" y="1348174"/>
            <a:ext cx="1609344" cy="485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Electricity</a:t>
            </a:r>
            <a:endParaRPr lang="en-US" sz="44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693683" y="2603500"/>
            <a:ext cx="5286429" cy="3416301"/>
          </a:xfrm>
        </p:spPr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dirty="0"/>
              <a:t>circuit</a:t>
            </a:r>
            <a:r>
              <a:rPr lang="en-US" sz="2800" dirty="0"/>
              <a:t> is simply a closed loop through which charges can continuously move.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62041" y="3011214"/>
            <a:ext cx="851338" cy="583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236372" y="4367048"/>
            <a:ext cx="1387366" cy="1040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905" y="1558359"/>
            <a:ext cx="3952875" cy="3086100"/>
          </a:xfrm>
        </p:spPr>
      </p:pic>
    </p:spTree>
    <p:extLst>
      <p:ext uri="{BB962C8B-B14F-4D97-AF65-F5344CB8AC3E}">
        <p14:creationId xmlns:p14="http://schemas.microsoft.com/office/powerpoint/2010/main" val="238251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lectricity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5" y="2056092"/>
            <a:ext cx="4992058" cy="35657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/>
              <a:t>Closed circuit </a:t>
            </a:r>
            <a:r>
              <a:rPr lang="en-US" sz="4000" dirty="0" smtClean="0"/>
              <a:t>– </a:t>
            </a:r>
            <a:r>
              <a:rPr lang="en-US" sz="4000" dirty="0" smtClean="0">
                <a:solidFill>
                  <a:srgbClr val="FF0000"/>
                </a:solidFill>
              </a:rPr>
              <a:t>the charges can flow from beginning to end</a:t>
            </a:r>
          </a:p>
          <a:p>
            <a:r>
              <a:rPr lang="en-US" sz="4000" b="1" u="sng" dirty="0" smtClean="0"/>
              <a:t>Open circuit </a:t>
            </a:r>
            <a:r>
              <a:rPr lang="en-US" sz="4000" dirty="0" smtClean="0"/>
              <a:t>– </a:t>
            </a:r>
            <a:r>
              <a:rPr lang="en-US" sz="4000" dirty="0" smtClean="0">
                <a:solidFill>
                  <a:srgbClr val="FF0000"/>
                </a:solidFill>
              </a:rPr>
              <a:t>the charges cannot flow from beginning to end</a:t>
            </a:r>
          </a:p>
        </p:txBody>
      </p:sp>
    </p:spTree>
    <p:extLst>
      <p:ext uri="{BB962C8B-B14F-4D97-AF65-F5344CB8AC3E}">
        <p14:creationId xmlns:p14="http://schemas.microsoft.com/office/powerpoint/2010/main" val="17664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303" y="1876010"/>
            <a:ext cx="5312979" cy="3694604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Resistor:</a:t>
            </a:r>
            <a:r>
              <a:rPr lang="en-US" sz="3600" dirty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(load) resists the flow of energy and converts electrical energy into another form of energy</a:t>
            </a:r>
          </a:p>
          <a:p>
            <a:pPr lvl="1"/>
            <a:r>
              <a:rPr lang="en-US" sz="2400" dirty="0" smtClean="0"/>
              <a:t>E.g., </a:t>
            </a:r>
            <a:r>
              <a:rPr lang="en-US" sz="2400" u="sng" dirty="0" smtClean="0">
                <a:solidFill>
                  <a:srgbClr val="FF0000"/>
                </a:solidFill>
              </a:rPr>
              <a:t>light bulbs </a:t>
            </a:r>
            <a:r>
              <a:rPr lang="en-US" sz="2400" dirty="0" smtClean="0"/>
              <a:t>convert electrical energy into heat and light. </a:t>
            </a:r>
          </a:p>
        </p:txBody>
      </p:sp>
      <p:pic>
        <p:nvPicPr>
          <p:cNvPr id="6" name="Picture 2" descr="http://lonelyconservative.com/wp-content/uploads/2011/01/light-bul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6397" y="2129858"/>
            <a:ext cx="4395788" cy="268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3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4292" y="1810904"/>
            <a:ext cx="9416064" cy="34163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symbol used for a resistor in a circuit often looks like this:</a:t>
            </a:r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The unit for resistance / resistors is </a:t>
            </a:r>
            <a:r>
              <a:rPr lang="en-US" sz="3200" b="1" u="sng" dirty="0" smtClean="0">
                <a:solidFill>
                  <a:srgbClr val="FF0000"/>
                </a:solidFill>
              </a:rPr>
              <a:t>OHMS</a:t>
            </a:r>
            <a:r>
              <a:rPr lang="en-US" sz="3200" b="1" dirty="0" smtClean="0">
                <a:solidFill>
                  <a:srgbClr val="FF0000"/>
                </a:solidFill>
              </a:rPr>
              <a:t> (</a:t>
            </a:r>
            <a:r>
              <a:rPr lang="el-GR" sz="3200" b="1" dirty="0" smtClean="0">
                <a:solidFill>
                  <a:srgbClr val="FF0000"/>
                </a:solidFill>
              </a:rPr>
              <a:t>Ω</a:t>
            </a:r>
            <a:r>
              <a:rPr lang="en-US" sz="3200" b="1" dirty="0" smtClean="0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41324" y="3519054"/>
            <a:ext cx="2760022" cy="872837"/>
            <a:chOff x="4541324" y="3519054"/>
            <a:chExt cx="2760022" cy="872837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541324" y="3948545"/>
              <a:ext cx="7065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5247906" y="3519054"/>
              <a:ext cx="180109" cy="4156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428015" y="3519054"/>
              <a:ext cx="207819" cy="8728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487852" y="3955472"/>
              <a:ext cx="106912" cy="4156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5635834" y="3519054"/>
              <a:ext cx="216490" cy="8728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594764" y="3955472"/>
              <a:ext cx="706582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827128" y="3519054"/>
              <a:ext cx="207819" cy="8728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052881" y="3519054"/>
              <a:ext cx="216490" cy="8728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280033" y="3519054"/>
              <a:ext cx="207819" cy="87283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3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6111" y="477642"/>
            <a:ext cx="9404723" cy="1400530"/>
          </a:xfrm>
        </p:spPr>
        <p:txBody>
          <a:bodyPr/>
          <a:lstStyle/>
          <a:p>
            <a:r>
              <a:rPr lang="en-US" dirty="0" smtClean="0"/>
              <a:t>Conductor vs Insulator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09115" y="1547192"/>
            <a:ext cx="4396338" cy="576262"/>
          </a:xfrm>
        </p:spPr>
        <p:txBody>
          <a:bodyPr/>
          <a:lstStyle/>
          <a:p>
            <a:r>
              <a:rPr lang="en-US" b="1" dirty="0" smtClean="0"/>
              <a:t>Conductor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sz="half" idx="2"/>
          </p:nvPr>
        </p:nvSpPr>
        <p:spPr>
          <a:xfrm>
            <a:off x="809114" y="2123909"/>
            <a:ext cx="4396339" cy="3741738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rgbClr val="FF0000"/>
                </a:solidFill>
              </a:rPr>
              <a:t>Materials that permit electrons to flow freely from particle to </a:t>
            </a:r>
            <a:r>
              <a:rPr lang="en-US" sz="3200" u="sng" dirty="0" smtClean="0">
                <a:solidFill>
                  <a:srgbClr val="FF0000"/>
                </a:solidFill>
              </a:rPr>
              <a:t>particle</a:t>
            </a:r>
          </a:p>
          <a:p>
            <a:endParaRPr lang="en-US" sz="3200" u="sng" dirty="0">
              <a:solidFill>
                <a:srgbClr val="FF0000"/>
              </a:solidFill>
            </a:endParaRPr>
          </a:p>
          <a:p>
            <a:r>
              <a:rPr lang="en-US" sz="3200" u="sng" dirty="0" smtClean="0">
                <a:solidFill>
                  <a:srgbClr val="FF0000"/>
                </a:solidFill>
              </a:rPr>
              <a:t>Transfers charge easily.</a:t>
            </a:r>
          </a:p>
          <a:p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360297" y="1547192"/>
            <a:ext cx="4396339" cy="576262"/>
          </a:xfrm>
        </p:spPr>
        <p:txBody>
          <a:bodyPr/>
          <a:lstStyle/>
          <a:p>
            <a:r>
              <a:rPr lang="en-US" b="1" dirty="0" smtClean="0"/>
              <a:t>Insulator</a:t>
            </a:r>
            <a:endParaRPr lang="en-US" b="1" dirty="0"/>
          </a:p>
        </p:txBody>
      </p:sp>
      <p:sp>
        <p:nvSpPr>
          <p:cNvPr id="10" name="Text Placeholder 9"/>
          <p:cNvSpPr>
            <a:spLocks noGrp="1"/>
          </p:cNvSpPr>
          <p:nvPr>
            <p:ph sz="quarter" idx="4"/>
          </p:nvPr>
        </p:nvSpPr>
        <p:spPr>
          <a:xfrm>
            <a:off x="5360297" y="2156792"/>
            <a:ext cx="4396339" cy="3741738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Materials that impede the free flow of electrons from atom to atom and molecule to molecule.</a:t>
            </a:r>
          </a:p>
          <a:p>
            <a:endParaRPr lang="en-US" u="sng" dirty="0" smtClean="0">
              <a:solidFill>
                <a:srgbClr val="FF0000"/>
              </a:solidFill>
            </a:endParaRPr>
          </a:p>
          <a:p>
            <a:r>
              <a:rPr lang="en-US" u="sng" dirty="0" smtClean="0">
                <a:solidFill>
                  <a:srgbClr val="FF0000"/>
                </a:solidFill>
              </a:rPr>
              <a:t>Does NOT transfer charge.</a:t>
            </a:r>
          </a:p>
          <a:p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06410" y="5138773"/>
            <a:ext cx="853470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REMEMBER! It is all about the </a:t>
            </a:r>
            <a:r>
              <a:rPr lang="en-US" sz="2800" b="1" u="sng" dirty="0" smtClean="0"/>
              <a:t>electrons</a:t>
            </a:r>
            <a:r>
              <a:rPr lang="en-US" sz="2800" dirty="0" smtClean="0"/>
              <a:t> moving!!!</a:t>
            </a:r>
          </a:p>
          <a:p>
            <a:r>
              <a:rPr lang="en-US" sz="2800" dirty="0" smtClean="0"/>
              <a:t>PROTONS (positive charges) </a:t>
            </a:r>
            <a:r>
              <a:rPr lang="en-US" sz="2800" b="1" dirty="0" smtClean="0"/>
              <a:t>DO NOT </a:t>
            </a:r>
            <a:r>
              <a:rPr lang="en-US" sz="2800" dirty="0" smtClean="0"/>
              <a:t>MOVE!!!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213" y="4742830"/>
            <a:ext cx="24765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37340</TotalTime>
  <Words>1472</Words>
  <Application>Microsoft Office PowerPoint</Application>
  <PresentationFormat>Widescreen</PresentationFormat>
  <Paragraphs>250</Paragraphs>
  <Slides>45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Century Gothic</vt:lpstr>
      <vt:lpstr>Comic Sans MS</vt:lpstr>
      <vt:lpstr>Times New Roman</vt:lpstr>
      <vt:lpstr>Office Theme</vt:lpstr>
      <vt:lpstr> Handouts Phones Up  </vt:lpstr>
      <vt:lpstr>Electricity</vt:lpstr>
      <vt:lpstr>PowerPoint Presentation</vt:lpstr>
      <vt:lpstr>Electricity</vt:lpstr>
      <vt:lpstr>Electricity</vt:lpstr>
      <vt:lpstr>Electricity</vt:lpstr>
      <vt:lpstr>Electricity</vt:lpstr>
      <vt:lpstr>Electricity</vt:lpstr>
      <vt:lpstr>Conductor vs Insulator</vt:lpstr>
      <vt:lpstr>Electricity</vt:lpstr>
      <vt:lpstr>Electricity</vt:lpstr>
      <vt:lpstr>Electricity</vt:lpstr>
      <vt:lpstr>Starter Pg 92-93   YOU NEED A CALCULATOR</vt:lpstr>
      <vt:lpstr>Common Symbols</vt:lpstr>
      <vt:lpstr>Series Circuit</vt:lpstr>
      <vt:lpstr>Series Circuit</vt:lpstr>
      <vt:lpstr>PowerPoint Presentation</vt:lpstr>
      <vt:lpstr>Equivalent Resistance</vt:lpstr>
      <vt:lpstr>Parallel Circuit</vt:lpstr>
      <vt:lpstr>Parallel Circuit</vt:lpstr>
      <vt:lpstr>Parallel Circuit</vt:lpstr>
      <vt:lpstr>Equivalent Resistance</vt:lpstr>
      <vt:lpstr>Example #1</vt:lpstr>
      <vt:lpstr>Example #2</vt:lpstr>
      <vt:lpstr>Example #3</vt:lpstr>
      <vt:lpstr>Examples #4-5</vt:lpstr>
      <vt:lpstr>PowerPoint Presentation</vt:lpstr>
      <vt:lpstr>CALCULATOR TODAY!! Handouts Phones Up  Starter pg 92-93</vt:lpstr>
      <vt:lpstr>Starter pg 92-93 You need a calculator today</vt:lpstr>
      <vt:lpstr>STARTER pg 92-93</vt:lpstr>
      <vt:lpstr>Electricity</vt:lpstr>
      <vt:lpstr>Electricity</vt:lpstr>
      <vt:lpstr>Electricity</vt:lpstr>
      <vt:lpstr>Electricity</vt:lpstr>
      <vt:lpstr>Electricity</vt:lpstr>
      <vt:lpstr>Electricity</vt:lpstr>
      <vt:lpstr>Electricity</vt:lpstr>
      <vt:lpstr>Electricity</vt:lpstr>
      <vt:lpstr>Electrical Power Equation</vt:lpstr>
      <vt:lpstr>AC/DC</vt:lpstr>
      <vt:lpstr>Starter on front of Ohm’s worksheet</vt:lpstr>
      <vt:lpstr>TRANSFORMERS</vt:lpstr>
      <vt:lpstr> </vt:lpstr>
      <vt:lpstr>Review</vt:lpstr>
      <vt:lpstr>Electricity Circuit PROJECT</vt:lpstr>
    </vt:vector>
  </TitlesOfParts>
  <Company>Keller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Warm-Up</dc:title>
  <dc:creator>Bates-Scull, Karen</dc:creator>
  <cp:lastModifiedBy>Whitney Stupka</cp:lastModifiedBy>
  <cp:revision>212</cp:revision>
  <cp:lastPrinted>2016-04-04T21:31:25Z</cp:lastPrinted>
  <dcterms:created xsi:type="dcterms:W3CDTF">2015-02-20T13:13:24Z</dcterms:created>
  <dcterms:modified xsi:type="dcterms:W3CDTF">2019-02-21T15:33:16Z</dcterms:modified>
</cp:coreProperties>
</file>